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7" r:id="rId5"/>
    <p:sldId id="263" r:id="rId6"/>
    <p:sldId id="259" r:id="rId7"/>
    <p:sldId id="267" r:id="rId8"/>
    <p:sldId id="268" r:id="rId9"/>
    <p:sldId id="269" r:id="rId10"/>
    <p:sldId id="262" r:id="rId11"/>
    <p:sldId id="265" r:id="rId12"/>
  </p:sldIdLst>
  <p:sldSz cx="18288000" cy="10287000"/>
  <p:notesSz cx="6858000" cy="9144000"/>
  <p:embeddedFontLst>
    <p:embeddedFont>
      <p:font typeface="Amsterdam Four" panose="020B0604020202020204" charset="0"/>
      <p:regular r:id="rId13"/>
    </p:embeddedFont>
    <p:embeddedFont>
      <p:font typeface="ITC Franklin Gothic LT" panose="020B0604020202020204" charset="0"/>
      <p:regular r:id="rId14"/>
    </p:embeddedFont>
    <p:embeddedFont>
      <p:font typeface="ITC Franklin Gothic LT Semi-Bold" panose="020B0604020202020204" charset="0"/>
      <p:regular r:id="rId15"/>
    </p:embeddedFont>
    <p:embeddedFont>
      <p:font typeface="League Gothi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sv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8.svg"/><Relationship Id="rId7" Type="http://schemas.openxmlformats.org/officeDocument/2006/relationships/image" Target="../media/image2.svg"/><Relationship Id="rId12"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svg"/><Relationship Id="rId7"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4917956" y="5085847"/>
            <a:ext cx="3827651" cy="3827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4039" y="1672355"/>
            <a:ext cx="3389171" cy="3389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4805" y="4038431"/>
            <a:ext cx="2094831" cy="20948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84365" y="2991016"/>
            <a:ext cx="2094831" cy="20948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9089" y="-75306"/>
            <a:ext cx="19403020" cy="1779782"/>
            <a:chOff x="0" y="0"/>
            <a:chExt cx="5110260" cy="468749"/>
          </a:xfrm>
        </p:grpSpPr>
        <p:sp>
          <p:nvSpPr>
            <p:cNvPr id="16" name="Freeform 1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17" name="TextBox 1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7510" y="9397109"/>
            <a:ext cx="19403020" cy="1779782"/>
            <a:chOff x="0" y="0"/>
            <a:chExt cx="5110260" cy="468749"/>
          </a:xfrm>
        </p:grpSpPr>
        <p:sp>
          <p:nvSpPr>
            <p:cNvPr id="19" name="Freeform 19"/>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20" name="TextBox 20"/>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79984" y="2484712"/>
            <a:ext cx="6403211" cy="5638800"/>
            <a:chOff x="0" y="-47625"/>
            <a:chExt cx="1104806" cy="191815"/>
          </a:xfrm>
        </p:grpSpPr>
        <p:sp>
          <p:nvSpPr>
            <p:cNvPr id="22" name="Freeform 22"/>
            <p:cNvSpPr/>
            <p:nvPr/>
          </p:nvSpPr>
          <p:spPr>
            <a:xfrm>
              <a:off x="0" y="0"/>
              <a:ext cx="1104806" cy="144190"/>
            </a:xfrm>
            <a:custGeom>
              <a:avLst/>
              <a:gdLst/>
              <a:ahLst/>
              <a:cxnLst/>
              <a:rect l="l" t="t" r="r" b="b"/>
              <a:pathLst>
                <a:path w="1104806" h="144190">
                  <a:moveTo>
                    <a:pt x="29474" y="0"/>
                  </a:moveTo>
                  <a:lnTo>
                    <a:pt x="1075332" y="0"/>
                  </a:lnTo>
                  <a:cubicBezTo>
                    <a:pt x="1083149" y="0"/>
                    <a:pt x="1090646" y="3105"/>
                    <a:pt x="1096174" y="8633"/>
                  </a:cubicBezTo>
                  <a:cubicBezTo>
                    <a:pt x="1101701" y="14160"/>
                    <a:pt x="1104806" y="21657"/>
                    <a:pt x="1104806" y="29474"/>
                  </a:cubicBezTo>
                  <a:lnTo>
                    <a:pt x="1104806" y="114716"/>
                  </a:lnTo>
                  <a:cubicBezTo>
                    <a:pt x="1104806" y="122533"/>
                    <a:pt x="1101701" y="130030"/>
                    <a:pt x="1096174" y="135557"/>
                  </a:cubicBezTo>
                  <a:cubicBezTo>
                    <a:pt x="1090646" y="141085"/>
                    <a:pt x="1083149" y="144190"/>
                    <a:pt x="1075332" y="144190"/>
                  </a:cubicBezTo>
                  <a:lnTo>
                    <a:pt x="29474" y="144190"/>
                  </a:lnTo>
                  <a:cubicBezTo>
                    <a:pt x="21657" y="144190"/>
                    <a:pt x="14160" y="141085"/>
                    <a:pt x="8633" y="135557"/>
                  </a:cubicBezTo>
                  <a:cubicBezTo>
                    <a:pt x="3105" y="130030"/>
                    <a:pt x="0" y="122533"/>
                    <a:pt x="0" y="114716"/>
                  </a:cubicBezTo>
                  <a:lnTo>
                    <a:pt x="0" y="29474"/>
                  </a:lnTo>
                  <a:cubicBezTo>
                    <a:pt x="0" y="21657"/>
                    <a:pt x="3105" y="14160"/>
                    <a:pt x="8633" y="8633"/>
                  </a:cubicBezTo>
                  <a:cubicBezTo>
                    <a:pt x="14160" y="3105"/>
                    <a:pt x="21657" y="0"/>
                    <a:pt x="29474" y="0"/>
                  </a:cubicBezTo>
                  <a:close/>
                </a:path>
              </a:pathLst>
            </a:custGeom>
            <a:solidFill>
              <a:srgbClr val="FFEFD4"/>
            </a:solidFill>
          </p:spPr>
          <p:txBody>
            <a:bodyPr/>
            <a:lstStyle/>
            <a:p>
              <a:endParaRPr lang="en-IN" dirty="0"/>
            </a:p>
          </p:txBody>
        </p:sp>
        <p:sp>
          <p:nvSpPr>
            <p:cNvPr id="23" name="TextBox 23"/>
            <p:cNvSpPr txBox="1"/>
            <p:nvPr/>
          </p:nvSpPr>
          <p:spPr>
            <a:xfrm>
              <a:off x="0" y="-47625"/>
              <a:ext cx="1104806" cy="191815"/>
            </a:xfrm>
            <a:prstGeom prst="rect">
              <a:avLst/>
            </a:prstGeom>
          </p:spPr>
          <p:txBody>
            <a:bodyPr lIns="50800" tIns="50800" rIns="50800" bIns="50800" rtlCol="0" anchor="ctr"/>
            <a:lstStyle/>
            <a:p>
              <a:pPr algn="r">
                <a:lnSpc>
                  <a:spcPts val="2659"/>
                </a:lnSpc>
              </a:pPr>
              <a:endParaRPr/>
            </a:p>
          </p:txBody>
        </p:sp>
      </p:grpSp>
      <p:sp>
        <p:nvSpPr>
          <p:cNvPr id="24" name="Freeform 24"/>
          <p:cNvSpPr/>
          <p:nvPr/>
        </p:nvSpPr>
        <p:spPr>
          <a:xfrm rot="1627902">
            <a:off x="6335051" y="2326537"/>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1627902" flipV="1">
            <a:off x="747928" y="7642829"/>
            <a:ext cx="2254244" cy="971374"/>
          </a:xfrm>
          <a:custGeom>
            <a:avLst/>
            <a:gdLst/>
            <a:ahLst/>
            <a:cxnLst/>
            <a:rect l="l" t="t" r="r" b="b"/>
            <a:pathLst>
              <a:path w="2254244" h="971374">
                <a:moveTo>
                  <a:pt x="0" y="971374"/>
                </a:moveTo>
                <a:lnTo>
                  <a:pt x="2254244" y="971374"/>
                </a:lnTo>
                <a:lnTo>
                  <a:pt x="2254244" y="0"/>
                </a:lnTo>
                <a:lnTo>
                  <a:pt x="0" y="0"/>
                </a:lnTo>
                <a:lnTo>
                  <a:pt x="0" y="97137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824566" y="6133262"/>
            <a:ext cx="632667" cy="675664"/>
          </a:xfrm>
          <a:custGeom>
            <a:avLst/>
            <a:gdLst/>
            <a:ahLst/>
            <a:cxnLst/>
            <a:rect l="l" t="t" r="r" b="b"/>
            <a:pathLst>
              <a:path w="632667" h="675664">
                <a:moveTo>
                  <a:pt x="0" y="0"/>
                </a:moveTo>
                <a:lnTo>
                  <a:pt x="632667" y="0"/>
                </a:lnTo>
                <a:lnTo>
                  <a:pt x="632667" y="675664"/>
                </a:lnTo>
                <a:lnTo>
                  <a:pt x="0" y="675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flipH="1">
            <a:off x="8872295" y="56207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4" name="Picture 33">
            <a:extLst>
              <a:ext uri="{FF2B5EF4-FFF2-40B4-BE49-F238E27FC236}">
                <a16:creationId xmlns:a16="http://schemas.microsoft.com/office/drawing/2014/main" id="{21B6112F-8DCE-D655-C172-746BDC3A0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604" y="2444196"/>
            <a:ext cx="8628761" cy="6701330"/>
          </a:xfrm>
          <a:prstGeom prst="rect">
            <a:avLst/>
          </a:prstGeom>
        </p:spPr>
      </p:pic>
      <p:sp>
        <p:nvSpPr>
          <p:cNvPr id="37" name="TextBox 27">
            <a:extLst>
              <a:ext uri="{FF2B5EF4-FFF2-40B4-BE49-F238E27FC236}">
                <a16:creationId xmlns:a16="http://schemas.microsoft.com/office/drawing/2014/main" id="{0F466BD1-8544-BFB9-781A-EB3D9B98E9DA}"/>
              </a:ext>
            </a:extLst>
          </p:cNvPr>
          <p:cNvSpPr txBox="1"/>
          <p:nvPr/>
        </p:nvSpPr>
        <p:spPr>
          <a:xfrm>
            <a:off x="10890166" y="3496303"/>
            <a:ext cx="6038031" cy="4062651"/>
          </a:xfrm>
          <a:prstGeom prst="rect">
            <a:avLst/>
          </a:prstGeom>
        </p:spPr>
        <p:txBody>
          <a:bodyPr wrap="square" lIns="0" tIns="0" rIns="0" bIns="0" rtlCol="0" anchor="t">
            <a:spAutoFit/>
          </a:bodyPr>
          <a:lstStyle/>
          <a:p>
            <a:pPr algn="ctr">
              <a:spcBef>
                <a:spcPct val="0"/>
              </a:spcBef>
            </a:pPr>
            <a:r>
              <a:rPr lang="en-US" sz="8800" spc="600" dirty="0">
                <a:solidFill>
                  <a:srgbClr val="8F6234"/>
                </a:solidFill>
                <a:latin typeface="League Gothic"/>
              </a:rPr>
              <a:t>EMPLOYEE </a:t>
            </a:r>
          </a:p>
          <a:p>
            <a:pPr algn="ctr">
              <a:spcBef>
                <a:spcPct val="0"/>
              </a:spcBef>
            </a:pPr>
            <a:r>
              <a:rPr lang="en-US" sz="8800" spc="600" dirty="0">
                <a:solidFill>
                  <a:srgbClr val="8F6234"/>
                </a:solidFill>
                <a:latin typeface="League Gothic"/>
              </a:rPr>
              <a:t>ATTRITION</a:t>
            </a:r>
          </a:p>
          <a:p>
            <a:pPr algn="ctr">
              <a:spcBef>
                <a:spcPct val="0"/>
              </a:spcBef>
            </a:pPr>
            <a:r>
              <a:rPr lang="en-US" sz="8800" spc="600" dirty="0">
                <a:solidFill>
                  <a:srgbClr val="8F6234"/>
                </a:solidFill>
                <a:latin typeface="League Gothic"/>
              </a:rPr>
              <a:t>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091245" y="8438256"/>
            <a:ext cx="2502845" cy="429240"/>
          </a:xfrm>
          <a:prstGeom prst="rect">
            <a:avLst/>
          </a:prstGeom>
        </p:spPr>
        <p:txBody>
          <a:bodyPr lIns="50800" tIns="50800" rIns="50800" bIns="50800" rtlCol="0" anchor="ctr"/>
          <a:lstStyle/>
          <a:p>
            <a:pPr algn="ctr">
              <a:lnSpc>
                <a:spcPts val="2659"/>
              </a:lnSpc>
            </a:pPr>
            <a:endParaRPr/>
          </a:p>
        </p:txBody>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27" name="TextBox 27"/>
          <p:cNvSpPr txBox="1"/>
          <p:nvPr/>
        </p:nvSpPr>
        <p:spPr>
          <a:xfrm>
            <a:off x="-560008" y="704154"/>
            <a:ext cx="16230600" cy="923330"/>
          </a:xfrm>
          <a:prstGeom prst="rect">
            <a:avLst/>
          </a:prstGeom>
        </p:spPr>
        <p:txBody>
          <a:bodyPr lIns="0" tIns="0" rIns="0" bIns="0" rtlCol="0" anchor="t">
            <a:spAutoFit/>
          </a:bodyPr>
          <a:lstStyle/>
          <a:p>
            <a:pPr algn="ctr">
              <a:spcBef>
                <a:spcPct val="0"/>
              </a:spcBef>
            </a:pPr>
            <a:r>
              <a:rPr lang="en-US" sz="6000" dirty="0">
                <a:solidFill>
                  <a:srgbClr val="8F6234"/>
                </a:solidFill>
                <a:latin typeface="League Gothic"/>
              </a:rPr>
              <a:t>Conclusion &amp; Suggestions</a:t>
            </a:r>
          </a:p>
        </p:txBody>
      </p:sp>
      <p:sp>
        <p:nvSpPr>
          <p:cNvPr id="30" name="Freeform 30"/>
          <p:cNvSpPr/>
          <p:nvPr/>
        </p:nvSpPr>
        <p:spPr>
          <a:xfrm rot="-2166887">
            <a:off x="3575287" y="177682"/>
            <a:ext cx="1790645" cy="677143"/>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1" name="Freeform 31"/>
          <p:cNvSpPr/>
          <p:nvPr/>
        </p:nvSpPr>
        <p:spPr>
          <a:xfrm flipH="1">
            <a:off x="17754600" y="205114"/>
            <a:ext cx="814201" cy="869535"/>
          </a:xfrm>
          <a:custGeom>
            <a:avLst/>
            <a:gdLst/>
            <a:ahLst/>
            <a:cxnLst/>
            <a:rect l="l" t="t" r="r" b="b"/>
            <a:pathLst>
              <a:path w="814201" h="869535">
                <a:moveTo>
                  <a:pt x="814201" y="0"/>
                </a:moveTo>
                <a:lnTo>
                  <a:pt x="0" y="0"/>
                </a:lnTo>
                <a:lnTo>
                  <a:pt x="0" y="869535"/>
                </a:lnTo>
                <a:lnTo>
                  <a:pt x="814201" y="869535"/>
                </a:lnTo>
                <a:lnTo>
                  <a:pt x="81420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TextBox 61">
            <a:extLst>
              <a:ext uri="{FF2B5EF4-FFF2-40B4-BE49-F238E27FC236}">
                <a16:creationId xmlns:a16="http://schemas.microsoft.com/office/drawing/2014/main" id="{4BF320E8-2E69-6056-A988-3EB9285110DD}"/>
              </a:ext>
            </a:extLst>
          </p:cNvPr>
          <p:cNvSpPr txBox="1"/>
          <p:nvPr/>
        </p:nvSpPr>
        <p:spPr>
          <a:xfrm>
            <a:off x="685800" y="2123614"/>
            <a:ext cx="8305799" cy="7386638"/>
          </a:xfrm>
          <a:prstGeom prst="rect">
            <a:avLst/>
          </a:prstGeom>
        </p:spPr>
        <p:txBody>
          <a:bodyPr wrap="square" lIns="0" tIns="0" rIns="0" bIns="0" rtlCol="0" anchor="t">
            <a:spAutoFit/>
          </a:bodyPr>
          <a:lstStyle/>
          <a:p>
            <a:pPr marL="342900" indent="-342900" algn="l" fontAlgn="base">
              <a:buFont typeface="Wingdings" panose="05000000000000000000" pitchFamily="2" charset="2"/>
              <a:buChar char="q"/>
            </a:pPr>
            <a:r>
              <a:rPr lang="en-US" sz="2400" b="1" dirty="0"/>
              <a:t> T</a:t>
            </a:r>
            <a:r>
              <a:rPr lang="en-US" sz="2400" b="1" i="0" dirty="0">
                <a:effectLst/>
              </a:rPr>
              <a:t>he maximum attrition is taking place among employees in the age group of 25-34 years</a:t>
            </a:r>
            <a:r>
              <a:rPr lang="en-US" sz="2400" b="1" dirty="0"/>
              <a:t> .</a:t>
            </a:r>
          </a:p>
          <a:p>
            <a:pPr marL="342900" indent="-342900" algn="l" fontAlgn="base">
              <a:buFont typeface="Wingdings" panose="05000000000000000000" pitchFamily="2" charset="2"/>
              <a:buChar char="q"/>
            </a:pPr>
            <a:endParaRPr lang="en-US" sz="2400" b="1" dirty="0"/>
          </a:p>
          <a:p>
            <a:pPr lvl="1" fontAlgn="base"/>
            <a:r>
              <a:rPr lang="en-US" sz="2400" dirty="0"/>
              <a:t>These are </a:t>
            </a:r>
            <a:r>
              <a:rPr lang="en-US" sz="2400" i="0" dirty="0">
                <a:effectLst/>
              </a:rPr>
              <a:t>the segment of employees who are most likely to switch jobs are those with experience between 2-4 years.</a:t>
            </a:r>
          </a:p>
          <a:p>
            <a:pPr lvl="1" fontAlgn="base"/>
            <a:endParaRPr lang="en-US" sz="2400" i="0" dirty="0">
              <a:effectLst/>
            </a:endParaRPr>
          </a:p>
          <a:p>
            <a:pPr algn="l" fontAlgn="base"/>
            <a:r>
              <a:rPr lang="en-US" sz="2400" dirty="0"/>
              <a:t>     </a:t>
            </a:r>
            <a:r>
              <a:rPr lang="en-US" sz="2400" b="1" u="sng" dirty="0"/>
              <a:t>Ways to reduce this attrition:-</a:t>
            </a:r>
          </a:p>
          <a:p>
            <a:pPr marL="800100" lvl="1" indent="-342900" fontAlgn="base">
              <a:buFont typeface="Wingdings" panose="05000000000000000000" pitchFamily="2" charset="2"/>
              <a:buChar char="Ø"/>
            </a:pPr>
            <a:r>
              <a:rPr lang="en-IN" sz="2400" i="0" dirty="0">
                <a:effectLst/>
              </a:rPr>
              <a:t>Set realistic expectations</a:t>
            </a:r>
          </a:p>
          <a:p>
            <a:pPr marL="800100" lvl="1" indent="-342900" fontAlgn="base">
              <a:buFont typeface="Wingdings" panose="05000000000000000000" pitchFamily="2" charset="2"/>
              <a:buChar char="Ø"/>
            </a:pPr>
            <a:r>
              <a:rPr lang="en-US" sz="2400" i="0" dirty="0">
                <a:effectLst/>
              </a:rPr>
              <a:t> Offer support and show appreciation</a:t>
            </a:r>
          </a:p>
          <a:p>
            <a:pPr marL="800100" lvl="1" indent="-342900" fontAlgn="base">
              <a:buFont typeface="Wingdings" panose="05000000000000000000" pitchFamily="2" charset="2"/>
              <a:buChar char="Ø"/>
            </a:pPr>
            <a:r>
              <a:rPr lang="en-US" sz="2400" i="0" dirty="0">
                <a:effectLst/>
              </a:rPr>
              <a:t> Compensate fairly and recognize high performers</a:t>
            </a:r>
          </a:p>
          <a:p>
            <a:pPr marL="800100" lvl="1" indent="-342900" fontAlgn="base">
              <a:buFont typeface="Wingdings" panose="05000000000000000000" pitchFamily="2" charset="2"/>
              <a:buChar char="Ø"/>
            </a:pPr>
            <a:r>
              <a:rPr lang="en-US" sz="2400" i="0" dirty="0">
                <a:effectLst/>
              </a:rPr>
              <a:t>Allow for a more flexible work schedule.</a:t>
            </a:r>
          </a:p>
          <a:p>
            <a:pPr algn="l" fontAlgn="base"/>
            <a:endParaRPr lang="en-US" sz="2400" i="0" dirty="0">
              <a:effectLst/>
            </a:endParaRPr>
          </a:p>
          <a:p>
            <a:pPr marL="342900" indent="-342900" algn="l" fontAlgn="base">
              <a:buFont typeface="Wingdings" panose="05000000000000000000" pitchFamily="2" charset="2"/>
              <a:buChar char="q"/>
            </a:pPr>
            <a:r>
              <a:rPr lang="en-US" sz="2400" b="1" i="0" dirty="0">
                <a:effectLst/>
              </a:rPr>
              <a:t> In education field  Major attrition are shown in Life sciences , Marketing and Human resource.</a:t>
            </a:r>
          </a:p>
          <a:p>
            <a:pPr marL="800100" lvl="1" indent="-342900" fontAlgn="base">
              <a:buFont typeface="Wingdings" panose="05000000000000000000" pitchFamily="2" charset="2"/>
              <a:buChar char="q"/>
            </a:pPr>
            <a:endParaRPr lang="en-US" sz="2400" b="1" i="0" dirty="0">
              <a:effectLst/>
            </a:endParaRPr>
          </a:p>
          <a:p>
            <a:pPr lvl="1" fontAlgn="base"/>
            <a:r>
              <a:rPr lang="en-US" sz="2400" i="0" dirty="0">
                <a:effectLst/>
              </a:rPr>
              <a:t> </a:t>
            </a:r>
            <a:r>
              <a:rPr lang="en-US" sz="2400" b="1" i="0" u="sng" dirty="0">
                <a:effectLst/>
              </a:rPr>
              <a:t>Ways to reduce attrition:-</a:t>
            </a:r>
          </a:p>
          <a:p>
            <a:pPr marL="800100" lvl="1" indent="-342900" fontAlgn="base">
              <a:buFont typeface="Wingdings" panose="05000000000000000000" pitchFamily="2" charset="2"/>
              <a:buChar char="Ø"/>
            </a:pPr>
            <a:r>
              <a:rPr lang="en-US" sz="2400" i="0" dirty="0">
                <a:effectLst/>
              </a:rPr>
              <a:t>Making sure that the right people are in the right roles at the right team.</a:t>
            </a:r>
          </a:p>
          <a:p>
            <a:pPr algn="l" fontAlgn="base"/>
            <a:endParaRPr lang="en-US" sz="2400" i="0" dirty="0">
              <a:effectLst/>
            </a:endParaRPr>
          </a:p>
          <a:p>
            <a:pPr marL="285750" indent="-285750" algn="l">
              <a:buFont typeface="Arial" panose="020B0604020202020204" pitchFamily="34" charset="0"/>
              <a:buChar char="•"/>
            </a:pPr>
            <a:endParaRPr lang="en-US" sz="2400" b="1" dirty="0"/>
          </a:p>
        </p:txBody>
      </p:sp>
      <p:sp>
        <p:nvSpPr>
          <p:cNvPr id="35" name="TextBox 34">
            <a:extLst>
              <a:ext uri="{FF2B5EF4-FFF2-40B4-BE49-F238E27FC236}">
                <a16:creationId xmlns:a16="http://schemas.microsoft.com/office/drawing/2014/main" id="{118C2E7C-8FC3-16AC-4D78-9BAD2BEE409F}"/>
              </a:ext>
            </a:extLst>
          </p:cNvPr>
          <p:cNvSpPr txBox="1"/>
          <p:nvPr/>
        </p:nvSpPr>
        <p:spPr>
          <a:xfrm>
            <a:off x="9982200" y="2055371"/>
            <a:ext cx="6400800" cy="5115246"/>
          </a:xfrm>
          <a:prstGeom prst="rect">
            <a:avLst/>
          </a:prstGeom>
          <a:noFill/>
        </p:spPr>
        <p:txBody>
          <a:bodyPr wrap="square" rtlCol="0">
            <a:spAutoFit/>
          </a:bodyPr>
          <a:lstStyle/>
          <a:p>
            <a:pPr marL="285750" indent="-285750" algn="l" fontAlgn="base">
              <a:buFont typeface="Wingdings" panose="05000000000000000000" pitchFamily="2" charset="2"/>
              <a:buChar char="q"/>
            </a:pPr>
            <a:r>
              <a:rPr lang="en-US" sz="2400" b="1" dirty="0"/>
              <a:t> Attrition among Male are more as compared to Females.</a:t>
            </a:r>
          </a:p>
          <a:p>
            <a:pPr algn="l" fontAlgn="base"/>
            <a:endParaRPr lang="en-US" sz="2400" b="1" dirty="0"/>
          </a:p>
          <a:p>
            <a:pPr lvl="1" fontAlgn="base"/>
            <a:r>
              <a:rPr lang="en-US" sz="2400" i="0" dirty="0">
                <a:effectLst/>
              </a:rPr>
              <a:t>Lack of gender equality in the workplace has become a sore spot for organization as it can harm the company by increasing employee attrition.</a:t>
            </a:r>
            <a:br>
              <a:rPr lang="en-US" sz="2400" dirty="0"/>
            </a:br>
            <a:endParaRPr lang="en-US" sz="2400" dirty="0"/>
          </a:p>
          <a:p>
            <a:pPr algn="l" fontAlgn="base"/>
            <a:r>
              <a:rPr lang="en-US" sz="2400" i="0" dirty="0">
                <a:effectLst/>
              </a:rPr>
              <a:t>    </a:t>
            </a:r>
            <a:r>
              <a:rPr lang="en-US" sz="2400" b="1" i="0" u="sng" dirty="0">
                <a:effectLst/>
              </a:rPr>
              <a:t>Ways to reduce attrition:-</a:t>
            </a:r>
          </a:p>
          <a:p>
            <a:pPr marL="800100" lvl="1" indent="-342900" fontAlgn="base">
              <a:lnSpc>
                <a:spcPct val="120000"/>
              </a:lnSpc>
              <a:buFont typeface="Wingdings" panose="05000000000000000000" pitchFamily="2" charset="2"/>
              <a:buChar char="Ø"/>
            </a:pPr>
            <a:r>
              <a:rPr lang="en-US" sz="2400" i="0" dirty="0">
                <a:effectLst/>
              </a:rPr>
              <a:t>Bridging the gender pay gap.</a:t>
            </a:r>
          </a:p>
          <a:p>
            <a:pPr marL="800100" lvl="1" indent="-342900" fontAlgn="base">
              <a:lnSpc>
                <a:spcPct val="120000"/>
              </a:lnSpc>
              <a:buFont typeface="Wingdings" panose="05000000000000000000" pitchFamily="2" charset="2"/>
              <a:buChar char="Ø"/>
            </a:pPr>
            <a:r>
              <a:rPr lang="en-US" sz="2400" i="0" dirty="0">
                <a:effectLst/>
              </a:rPr>
              <a:t>Increase child care and paid time off.</a:t>
            </a:r>
          </a:p>
          <a:p>
            <a:pPr marL="800100" lvl="1" indent="-342900" fontAlgn="base">
              <a:lnSpc>
                <a:spcPct val="120000"/>
              </a:lnSpc>
              <a:buFont typeface="Wingdings" panose="05000000000000000000" pitchFamily="2" charset="2"/>
              <a:buChar char="Ø"/>
            </a:pPr>
            <a:r>
              <a:rPr lang="en-US" sz="2400" i="0" dirty="0">
                <a:effectLst/>
              </a:rPr>
              <a:t>Offer bias training for hiring management.</a:t>
            </a:r>
          </a:p>
          <a:p>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87553" y="1741608"/>
            <a:ext cx="6684726" cy="66847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763173" y="223424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14807" y="1741608"/>
            <a:ext cx="8030218" cy="6803785"/>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209143" y="4734768"/>
            <a:ext cx="9524165" cy="2123658"/>
          </a:xfrm>
          <a:prstGeom prst="rect">
            <a:avLst/>
          </a:prstGeom>
        </p:spPr>
        <p:txBody>
          <a:bodyPr lIns="0" tIns="0" rIns="0" bIns="0" rtlCol="0" anchor="t">
            <a:spAutoFit/>
          </a:bodyPr>
          <a:lstStyle/>
          <a:p>
            <a:pPr algn="l">
              <a:spcBef>
                <a:spcPct val="0"/>
              </a:spcBef>
            </a:pPr>
            <a:r>
              <a:rPr lang="en-US" sz="13800" dirty="0">
                <a:solidFill>
                  <a:srgbClr val="8F6234"/>
                </a:solidFill>
                <a:latin typeface="League Gothic"/>
              </a:rPr>
              <a:t>THANKYOU</a:t>
            </a:r>
          </a:p>
        </p:txBody>
      </p:sp>
      <p:sp>
        <p:nvSpPr>
          <p:cNvPr id="32" name="Freeform 32"/>
          <p:cNvSpPr/>
          <p:nvPr/>
        </p:nvSpPr>
        <p:spPr>
          <a:xfrm rot="-8491720">
            <a:off x="6963099" y="5409702"/>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3134415">
            <a:off x="16132471" y="1910334"/>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7686876" y="185499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2" name="Group 12"/>
          <p:cNvGrpSpPr/>
          <p:nvPr/>
        </p:nvGrpSpPr>
        <p:grpSpPr>
          <a:xfrm>
            <a:off x="1215025" y="1854364"/>
            <a:ext cx="5194714" cy="51947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615892" y="5090855"/>
            <a:ext cx="3010647" cy="3010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15025" y="883249"/>
            <a:ext cx="2316520" cy="231652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9706354" y="883249"/>
            <a:ext cx="8013304" cy="1904367"/>
          </a:xfrm>
          <a:prstGeom prst="rect">
            <a:avLst/>
          </a:prstGeom>
        </p:spPr>
        <p:txBody>
          <a:bodyPr lIns="0" tIns="0" rIns="0" bIns="0" rtlCol="0" anchor="t">
            <a:spAutoFit/>
          </a:bodyPr>
          <a:lstStyle/>
          <a:p>
            <a:pPr algn="l">
              <a:lnSpc>
                <a:spcPts val="18165"/>
              </a:lnSpc>
              <a:spcBef>
                <a:spcPct val="0"/>
              </a:spcBef>
            </a:pPr>
            <a:r>
              <a:rPr lang="en-IN" sz="4000" b="1" dirty="0">
                <a:solidFill>
                  <a:schemeClr val="accent6">
                    <a:lumMod val="50000"/>
                  </a:schemeClr>
                </a:solidFill>
              </a:rPr>
              <a:t>E</a:t>
            </a:r>
            <a:r>
              <a:rPr lang="en-IN" sz="4000" b="1" i="0" dirty="0">
                <a:solidFill>
                  <a:schemeClr val="accent6">
                    <a:lumMod val="50000"/>
                  </a:schemeClr>
                </a:solidFill>
                <a:effectLst/>
                <a:latin typeface="+mn-lt"/>
              </a:rPr>
              <a:t>mployee Attrition?</a:t>
            </a:r>
            <a:endParaRPr lang="en-US" sz="4000" dirty="0">
              <a:solidFill>
                <a:srgbClr val="1E302C"/>
              </a:solidFill>
              <a:latin typeface="Amsterdam Four"/>
            </a:endParaRPr>
          </a:p>
        </p:txBody>
      </p:sp>
      <p:sp>
        <p:nvSpPr>
          <p:cNvPr id="25" name="TextBox 25"/>
          <p:cNvSpPr txBox="1"/>
          <p:nvPr/>
        </p:nvSpPr>
        <p:spPr>
          <a:xfrm>
            <a:off x="9318685" y="3823903"/>
            <a:ext cx="7761664" cy="3939540"/>
          </a:xfrm>
          <a:prstGeom prst="rect">
            <a:avLst/>
          </a:prstGeom>
        </p:spPr>
        <p:txBody>
          <a:bodyPr lIns="0" tIns="0" rIns="0" bIns="0" rtlCol="0" anchor="t">
            <a:spAutoFit/>
          </a:bodyPr>
          <a:lstStyle/>
          <a:p>
            <a:pPr marL="571500" indent="-571500" algn="l">
              <a:buFont typeface="Courier New" panose="02070309020205020404" pitchFamily="49" charset="0"/>
              <a:buChar char="o"/>
            </a:pPr>
            <a:r>
              <a:rPr lang="en-US" sz="3200" b="1" i="0" dirty="0">
                <a:effectLst/>
              </a:rPr>
              <a:t>Employee attrition is the gradual reduction in employee numbers. </a:t>
            </a:r>
          </a:p>
          <a:p>
            <a:pPr marL="571500" indent="-571500" algn="l">
              <a:buFont typeface="Courier New" panose="02070309020205020404" pitchFamily="49" charset="0"/>
              <a:buChar char="o"/>
            </a:pPr>
            <a:r>
              <a:rPr lang="en-US" sz="3200" b="1" i="0" dirty="0">
                <a:effectLst/>
              </a:rPr>
              <a:t>Employee attrition happens when the size of your workforce diminishes over time. </a:t>
            </a:r>
          </a:p>
          <a:p>
            <a:pPr marL="571500" indent="-571500" algn="l">
              <a:buFont typeface="Courier New" panose="02070309020205020404" pitchFamily="49" charset="0"/>
              <a:buChar char="o"/>
            </a:pPr>
            <a:r>
              <a:rPr lang="en-US" sz="3200" b="1" i="0" dirty="0">
                <a:effectLst/>
              </a:rPr>
              <a:t>This means that employees are leaving faster than they are hired.</a:t>
            </a:r>
          </a:p>
          <a:p>
            <a:pPr marL="571500" indent="-571500" algn="l">
              <a:buFont typeface="Courier New" panose="02070309020205020404" pitchFamily="49" charset="0"/>
              <a:buChar char="o"/>
            </a:pPr>
            <a:r>
              <a:rPr lang="en-US" sz="3200" b="1" dirty="0"/>
              <a:t>Attrition is also called as total turnover or wastage rate</a:t>
            </a:r>
          </a:p>
        </p:txBody>
      </p:sp>
      <p:sp>
        <p:nvSpPr>
          <p:cNvPr id="26" name="AutoShape 26"/>
          <p:cNvSpPr/>
          <p:nvPr/>
        </p:nvSpPr>
        <p:spPr>
          <a:xfrm>
            <a:off x="10654572" y="3249390"/>
            <a:ext cx="6116868" cy="0"/>
          </a:xfrm>
          <a:prstGeom prst="line">
            <a:avLst/>
          </a:prstGeom>
          <a:ln w="47625" cap="rnd">
            <a:solidFill>
              <a:srgbClr val="8DAFA8"/>
            </a:solidFill>
            <a:prstDash val="lgDash"/>
            <a:headEnd type="none" w="sm" len="sm"/>
            <a:tailEnd type="oval" w="lg" len="lg"/>
          </a:ln>
        </p:spPr>
        <p:txBody>
          <a:bodyPr/>
          <a:lstStyle/>
          <a:p>
            <a:endParaRPr lang="en-IN" dirty="0"/>
          </a:p>
        </p:txBody>
      </p:sp>
      <p:sp>
        <p:nvSpPr>
          <p:cNvPr id="27" name="Freeform 27"/>
          <p:cNvSpPr/>
          <p:nvPr/>
        </p:nvSpPr>
        <p:spPr>
          <a:xfrm rot="-6773629">
            <a:off x="707018" y="6999908"/>
            <a:ext cx="1637417" cy="705578"/>
          </a:xfrm>
          <a:custGeom>
            <a:avLst/>
            <a:gdLst/>
            <a:ahLst/>
            <a:cxnLst/>
            <a:rect l="l" t="t" r="r" b="b"/>
            <a:pathLst>
              <a:path w="1637417" h="705578">
                <a:moveTo>
                  <a:pt x="0" y="0"/>
                </a:moveTo>
                <a:lnTo>
                  <a:pt x="1637417" y="0"/>
                </a:lnTo>
                <a:lnTo>
                  <a:pt x="1637417" y="705577"/>
                </a:lnTo>
                <a:lnTo>
                  <a:pt x="0" y="705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flipH="1">
            <a:off x="7976453" y="794614"/>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1" name="Picture 30">
            <a:extLst>
              <a:ext uri="{FF2B5EF4-FFF2-40B4-BE49-F238E27FC236}">
                <a16:creationId xmlns:a16="http://schemas.microsoft.com/office/drawing/2014/main" id="{F957C379-397F-4C1F-885D-B34B92902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938" y="2184662"/>
            <a:ext cx="5194714" cy="5205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110" name="Group 15">
            <a:extLst>
              <a:ext uri="{FF2B5EF4-FFF2-40B4-BE49-F238E27FC236}">
                <a16:creationId xmlns:a16="http://schemas.microsoft.com/office/drawing/2014/main" id="{F2E49206-B964-EF07-81D3-ED63CE9DE598}"/>
              </a:ext>
            </a:extLst>
          </p:cNvPr>
          <p:cNvGrpSpPr/>
          <p:nvPr/>
        </p:nvGrpSpPr>
        <p:grpSpPr>
          <a:xfrm>
            <a:off x="11125492" y="1086715"/>
            <a:ext cx="4275928" cy="4275928"/>
            <a:chOff x="0" y="0"/>
            <a:chExt cx="812800" cy="812800"/>
          </a:xfrm>
        </p:grpSpPr>
        <p:sp>
          <p:nvSpPr>
            <p:cNvPr id="111" name="Freeform 16">
              <a:extLst>
                <a:ext uri="{FF2B5EF4-FFF2-40B4-BE49-F238E27FC236}">
                  <a16:creationId xmlns:a16="http://schemas.microsoft.com/office/drawing/2014/main" id="{002A6529-3EBF-A8F0-BEF1-23314BF4E8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2" name="TextBox 17">
              <a:extLst>
                <a:ext uri="{FF2B5EF4-FFF2-40B4-BE49-F238E27FC236}">
                  <a16:creationId xmlns:a16="http://schemas.microsoft.com/office/drawing/2014/main" id="{073AFB23-1753-EE5C-8266-8C147885E24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3" name="Group 12">
            <a:extLst>
              <a:ext uri="{FF2B5EF4-FFF2-40B4-BE49-F238E27FC236}">
                <a16:creationId xmlns:a16="http://schemas.microsoft.com/office/drawing/2014/main" id="{A8F31707-C543-BF3E-42B5-8833B5970B68}"/>
              </a:ext>
            </a:extLst>
          </p:cNvPr>
          <p:cNvGrpSpPr/>
          <p:nvPr/>
        </p:nvGrpSpPr>
        <p:grpSpPr>
          <a:xfrm>
            <a:off x="13112659" y="3385295"/>
            <a:ext cx="4484627" cy="4484627"/>
            <a:chOff x="0" y="0"/>
            <a:chExt cx="812800" cy="812800"/>
          </a:xfrm>
        </p:grpSpPr>
        <p:sp>
          <p:nvSpPr>
            <p:cNvPr id="114" name="Freeform 13">
              <a:extLst>
                <a:ext uri="{FF2B5EF4-FFF2-40B4-BE49-F238E27FC236}">
                  <a16:creationId xmlns:a16="http://schemas.microsoft.com/office/drawing/2014/main" id="{B1123F81-8DB0-F96B-E89E-B85F60E9FC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15" name="TextBox 14">
              <a:extLst>
                <a:ext uri="{FF2B5EF4-FFF2-40B4-BE49-F238E27FC236}">
                  <a16:creationId xmlns:a16="http://schemas.microsoft.com/office/drawing/2014/main" id="{FE1AA661-A285-46DF-1693-E5B4DB0C2B6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09" name="Freeform 18">
            <a:extLst>
              <a:ext uri="{FF2B5EF4-FFF2-40B4-BE49-F238E27FC236}">
                <a16:creationId xmlns:a16="http://schemas.microsoft.com/office/drawing/2014/main" id="{F48F28FD-FF98-DA81-4510-A389E96674F3}"/>
              </a:ext>
            </a:extLst>
          </p:cNvPr>
          <p:cNvSpPr/>
          <p:nvPr/>
        </p:nvSpPr>
        <p:spPr>
          <a:xfrm>
            <a:off x="10577526" y="1354670"/>
            <a:ext cx="5320359" cy="7034129"/>
          </a:xfrm>
          <a:custGeom>
            <a:avLst/>
            <a:gdLst/>
            <a:ahLst/>
            <a:cxnLst/>
            <a:rect l="l" t="t" r="r" b="b"/>
            <a:pathLst>
              <a:path w="5320359" h="703412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79" name="Group 41">
            <a:extLst>
              <a:ext uri="{FF2B5EF4-FFF2-40B4-BE49-F238E27FC236}">
                <a16:creationId xmlns:a16="http://schemas.microsoft.com/office/drawing/2014/main" id="{0DA3B818-AD86-1901-C3FC-1D0FE05D5572}"/>
              </a:ext>
            </a:extLst>
          </p:cNvPr>
          <p:cNvGrpSpPr/>
          <p:nvPr/>
        </p:nvGrpSpPr>
        <p:grpSpPr>
          <a:xfrm>
            <a:off x="4119539" y="1997347"/>
            <a:ext cx="2923290" cy="1446039"/>
            <a:chOff x="0" y="-47625"/>
            <a:chExt cx="778780" cy="571310"/>
          </a:xfrm>
        </p:grpSpPr>
        <p:sp>
          <p:nvSpPr>
            <p:cNvPr id="80" name="Freeform 42">
              <a:extLst>
                <a:ext uri="{FF2B5EF4-FFF2-40B4-BE49-F238E27FC236}">
                  <a16:creationId xmlns:a16="http://schemas.microsoft.com/office/drawing/2014/main" id="{40CD4308-162F-4C5C-B5D8-17FC59C1522A}"/>
                </a:ext>
              </a:extLst>
            </p:cNvPr>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81" name="TextBox 43">
              <a:extLst>
                <a:ext uri="{FF2B5EF4-FFF2-40B4-BE49-F238E27FC236}">
                  <a16:creationId xmlns:a16="http://schemas.microsoft.com/office/drawing/2014/main" id="{5CA4475C-72C4-9CF9-0481-861998E8D102}"/>
                </a:ext>
              </a:extLst>
            </p:cNvPr>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0" y="9053545"/>
            <a:ext cx="1828800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6746722" y="1994610"/>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24" name="Group 24"/>
          <p:cNvGrpSpPr/>
          <p:nvPr/>
        </p:nvGrpSpPr>
        <p:grpSpPr>
          <a:xfrm>
            <a:off x="1597448" y="1012851"/>
            <a:ext cx="8110607" cy="525247"/>
            <a:chOff x="0" y="0"/>
            <a:chExt cx="1705683" cy="110461"/>
          </a:xfrm>
        </p:grpSpPr>
        <p:sp>
          <p:nvSpPr>
            <p:cNvPr id="25" name="Freeform 25"/>
            <p:cNvSpPr/>
            <p:nvPr/>
          </p:nvSpPr>
          <p:spPr>
            <a:xfrm>
              <a:off x="0" y="0"/>
              <a:ext cx="1705683" cy="110461"/>
            </a:xfrm>
            <a:custGeom>
              <a:avLst/>
              <a:gdLst/>
              <a:ahLst/>
              <a:cxnLst/>
              <a:rect l="l" t="t" r="r" b="b"/>
              <a:pathLst>
                <a:path w="1705683" h="110461">
                  <a:moveTo>
                    <a:pt x="19091" y="0"/>
                  </a:moveTo>
                  <a:lnTo>
                    <a:pt x="1686592" y="0"/>
                  </a:lnTo>
                  <a:cubicBezTo>
                    <a:pt x="1691655" y="0"/>
                    <a:pt x="1696511" y="2011"/>
                    <a:pt x="1700092" y="5592"/>
                  </a:cubicBezTo>
                  <a:cubicBezTo>
                    <a:pt x="1703672" y="9172"/>
                    <a:pt x="1705683" y="14028"/>
                    <a:pt x="1705683" y="19091"/>
                  </a:cubicBezTo>
                  <a:lnTo>
                    <a:pt x="1705683" y="91370"/>
                  </a:lnTo>
                  <a:cubicBezTo>
                    <a:pt x="1705683" y="101914"/>
                    <a:pt x="1697136" y="110461"/>
                    <a:pt x="1686592" y="110461"/>
                  </a:cubicBezTo>
                  <a:lnTo>
                    <a:pt x="19091" y="110461"/>
                  </a:lnTo>
                  <a:cubicBezTo>
                    <a:pt x="8547" y="110461"/>
                    <a:pt x="0" y="101914"/>
                    <a:pt x="0" y="91370"/>
                  </a:cubicBezTo>
                  <a:lnTo>
                    <a:pt x="0" y="19091"/>
                  </a:lnTo>
                  <a:cubicBezTo>
                    <a:pt x="0" y="8547"/>
                    <a:pt x="8547" y="0"/>
                    <a:pt x="19091" y="0"/>
                  </a:cubicBezTo>
                  <a:close/>
                </a:path>
              </a:pathLst>
            </a:custGeom>
            <a:solidFill>
              <a:srgbClr val="1E302C"/>
            </a:solidFill>
          </p:spPr>
        </p:sp>
        <p:sp>
          <p:nvSpPr>
            <p:cNvPr id="26" name="TextBox 26"/>
            <p:cNvSpPr txBox="1"/>
            <p:nvPr/>
          </p:nvSpPr>
          <p:spPr>
            <a:xfrm>
              <a:off x="0" y="-47625"/>
              <a:ext cx="1705683" cy="158086"/>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27879" y="1068252"/>
            <a:ext cx="6049746" cy="417871"/>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Semi-Bold"/>
              </a:rPr>
              <a:t>Type of Attrition</a:t>
            </a:r>
          </a:p>
        </p:txBody>
      </p:sp>
      <p:grpSp>
        <p:nvGrpSpPr>
          <p:cNvPr id="36" name="Group 36"/>
          <p:cNvGrpSpPr/>
          <p:nvPr/>
        </p:nvGrpSpPr>
        <p:grpSpPr>
          <a:xfrm>
            <a:off x="7421877" y="2083321"/>
            <a:ext cx="2822718" cy="1378910"/>
            <a:chOff x="0" y="0"/>
            <a:chExt cx="751987" cy="518240"/>
          </a:xfrm>
        </p:grpSpPr>
        <p:sp>
          <p:nvSpPr>
            <p:cNvPr id="37" name="Freeform 37"/>
            <p:cNvSpPr/>
            <p:nvPr/>
          </p:nvSpPr>
          <p:spPr>
            <a:xfrm>
              <a:off x="0" y="0"/>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txBody>
            <a:bodyPr/>
            <a:lstStyle/>
            <a:p>
              <a:endParaRPr lang="en-IN" dirty="0"/>
            </a:p>
          </p:txBody>
        </p:sp>
        <p:sp>
          <p:nvSpPr>
            <p:cNvPr id="38" name="TextBox 38"/>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37426" y="180414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TextBox 40"/>
          <p:cNvSpPr txBox="1"/>
          <p:nvPr/>
        </p:nvSpPr>
        <p:spPr>
          <a:xfrm>
            <a:off x="7697051" y="2397823"/>
            <a:ext cx="2272370" cy="503086"/>
          </a:xfrm>
          <a:prstGeom prst="rect">
            <a:avLst/>
          </a:prstGeom>
        </p:spPr>
        <p:txBody>
          <a:bodyPr lIns="0" tIns="0" rIns="0" bIns="0" rtlCol="0" anchor="t">
            <a:spAutoFit/>
          </a:bodyPr>
          <a:lstStyle/>
          <a:p>
            <a:pPr algn="ctr">
              <a:lnSpc>
                <a:spcPts val="4199"/>
              </a:lnSpc>
              <a:spcBef>
                <a:spcPct val="0"/>
              </a:spcBef>
            </a:pPr>
            <a:r>
              <a:rPr lang="en-US" sz="2999" dirty="0">
                <a:solidFill>
                  <a:srgbClr val="FFF7EF"/>
                </a:solidFill>
                <a:latin typeface="ITC Franklin Gothic LT"/>
              </a:rPr>
              <a:t>Retirement</a:t>
            </a:r>
          </a:p>
        </p:txBody>
      </p:sp>
      <p:grpSp>
        <p:nvGrpSpPr>
          <p:cNvPr id="41" name="Group 41"/>
          <p:cNvGrpSpPr/>
          <p:nvPr/>
        </p:nvGrpSpPr>
        <p:grpSpPr>
          <a:xfrm>
            <a:off x="939828" y="1963691"/>
            <a:ext cx="2923290" cy="1446039"/>
            <a:chOff x="0" y="-47625"/>
            <a:chExt cx="778780" cy="571310"/>
          </a:xfrm>
        </p:grpSpPr>
        <p:sp>
          <p:nvSpPr>
            <p:cNvPr id="42" name="Freeform 42"/>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43" name="TextBox 43"/>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3374470" y="1804149"/>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5" name="TextBox 45"/>
          <p:cNvSpPr txBox="1"/>
          <p:nvPr/>
        </p:nvSpPr>
        <p:spPr>
          <a:xfrm>
            <a:off x="1030068" y="2534174"/>
            <a:ext cx="2614802" cy="861774"/>
          </a:xfrm>
          <a:prstGeom prst="rect">
            <a:avLst/>
          </a:prstGeom>
        </p:spPr>
        <p:txBody>
          <a:bodyPr lIns="0" tIns="0" rIns="0" bIns="0" rtlCol="0" anchor="t">
            <a:spAutoFit/>
          </a:bodyPr>
          <a:lstStyle/>
          <a:p>
            <a:pPr algn="ctr"/>
            <a:r>
              <a:rPr lang="en-US" sz="2800" dirty="0">
                <a:solidFill>
                  <a:schemeClr val="bg1"/>
                </a:solidFill>
              </a:rPr>
              <a:t>Involuntary</a:t>
            </a:r>
            <a:endParaRPr lang="en-IN" sz="2800" dirty="0">
              <a:solidFill>
                <a:schemeClr val="bg1"/>
              </a:solidFill>
            </a:endParaRPr>
          </a:p>
          <a:p>
            <a:pPr algn="ctr"/>
            <a:endParaRPr lang="en-IN" sz="2800" dirty="0"/>
          </a:p>
        </p:txBody>
      </p:sp>
      <p:sp>
        <p:nvSpPr>
          <p:cNvPr id="50" name="TextBox 50"/>
          <p:cNvSpPr txBox="1"/>
          <p:nvPr/>
        </p:nvSpPr>
        <p:spPr>
          <a:xfrm>
            <a:off x="4696054" y="4186525"/>
            <a:ext cx="2033896" cy="2085892"/>
          </a:xfrm>
          <a:prstGeom prst="rect">
            <a:avLst/>
          </a:prstGeom>
        </p:spPr>
        <p:txBody>
          <a:bodyPr lIns="0" tIns="0" rIns="0" bIns="0" rtlCol="0" anchor="t">
            <a:spAutoFit/>
          </a:bodyPr>
          <a:lstStyle/>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Position elimination</a:t>
            </a:r>
          </a:p>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Termination</a:t>
            </a:r>
          </a:p>
          <a:p>
            <a:pPr algn="ctr">
              <a:lnSpc>
                <a:spcPts val="4199"/>
              </a:lnSpc>
              <a:spcBef>
                <a:spcPct val="0"/>
              </a:spcBef>
            </a:pPr>
            <a:r>
              <a:rPr lang="en-US" sz="2000" dirty="0">
                <a:solidFill>
                  <a:srgbClr val="FFF7EF"/>
                </a:solidFill>
                <a:latin typeface="ITC Franklin Gothic LT"/>
              </a:rPr>
              <a:t>Layoffs</a:t>
            </a:r>
          </a:p>
        </p:txBody>
      </p:sp>
      <p:sp>
        <p:nvSpPr>
          <p:cNvPr id="55" name="TextBox 55"/>
          <p:cNvSpPr txBox="1"/>
          <p:nvPr/>
        </p:nvSpPr>
        <p:spPr>
          <a:xfrm>
            <a:off x="7848497" y="6929483"/>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60" name="TextBox 60"/>
          <p:cNvSpPr txBox="1"/>
          <p:nvPr/>
        </p:nvSpPr>
        <p:spPr>
          <a:xfrm>
            <a:off x="1006247" y="4392530"/>
            <a:ext cx="2272370" cy="1231106"/>
          </a:xfrm>
          <a:prstGeom prst="rect">
            <a:avLst/>
          </a:prstGeom>
        </p:spPr>
        <p:txBody>
          <a:bodyPr lIns="0" tIns="0" rIns="0" bIns="0" rtlCol="0" anchor="t">
            <a:spAutoFit/>
          </a:bodyPr>
          <a:lstStyle/>
          <a:p>
            <a:pPr marL="457200" indent="-457200" algn="just">
              <a:spcBef>
                <a:spcPct val="0"/>
              </a:spcBef>
              <a:buFont typeface="Arial" panose="020B0604020202020204" pitchFamily="34" charset="0"/>
              <a:buChar char="•"/>
            </a:pPr>
            <a:r>
              <a:rPr lang="en-US" sz="2000" dirty="0">
                <a:solidFill>
                  <a:srgbClr val="FFF7EF"/>
                </a:solidFill>
                <a:latin typeface="ITC Franklin Gothic LT"/>
              </a:rPr>
              <a:t>Accepting a new job offer.</a:t>
            </a:r>
          </a:p>
          <a:p>
            <a:pPr marL="457200" indent="-457200" algn="just">
              <a:spcBef>
                <a:spcPct val="0"/>
              </a:spcBef>
              <a:buFont typeface="Arial" panose="020B0604020202020204" pitchFamily="34" charset="0"/>
              <a:buChar char="•"/>
            </a:pPr>
            <a:r>
              <a:rPr lang="en-US" sz="2000" dirty="0">
                <a:solidFill>
                  <a:srgbClr val="FFF7EF"/>
                </a:solidFill>
                <a:latin typeface="ITC Franklin Gothic LT"/>
              </a:rPr>
              <a:t>Making a career change</a:t>
            </a:r>
          </a:p>
        </p:txBody>
      </p:sp>
      <p:sp>
        <p:nvSpPr>
          <p:cNvPr id="61" name="Freeform 61"/>
          <p:cNvSpPr/>
          <p:nvPr/>
        </p:nvSpPr>
        <p:spPr>
          <a:xfrm rot="-6698292">
            <a:off x="10660452" y="5976303"/>
            <a:ext cx="1380740" cy="594973"/>
          </a:xfrm>
          <a:custGeom>
            <a:avLst/>
            <a:gdLst/>
            <a:ahLst/>
            <a:cxnLst/>
            <a:rect l="l" t="t" r="r" b="b"/>
            <a:pathLst>
              <a:path w="1380740" h="594973">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62"/>
          <p:cNvSpPr/>
          <p:nvPr/>
        </p:nvSpPr>
        <p:spPr>
          <a:xfrm rot="2811967">
            <a:off x="15686610" y="2467173"/>
            <a:ext cx="1380740" cy="594973"/>
          </a:xfrm>
          <a:custGeom>
            <a:avLst/>
            <a:gdLst/>
            <a:ahLst/>
            <a:cxnLst/>
            <a:rect l="l" t="t" r="r" b="b"/>
            <a:pathLst>
              <a:path w="1380740" h="594973">
                <a:moveTo>
                  <a:pt x="0" y="0"/>
                </a:moveTo>
                <a:lnTo>
                  <a:pt x="1380739" y="0"/>
                </a:lnTo>
                <a:lnTo>
                  <a:pt x="1380739"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3" name="Freeform 63"/>
          <p:cNvSpPr/>
          <p:nvPr/>
        </p:nvSpPr>
        <p:spPr>
          <a:xfrm>
            <a:off x="14282654" y="5972953"/>
            <a:ext cx="1320252" cy="1409978"/>
          </a:xfrm>
          <a:custGeom>
            <a:avLst/>
            <a:gdLst/>
            <a:ahLst/>
            <a:cxnLst/>
            <a:rect l="l" t="t" r="r" b="b"/>
            <a:pathLst>
              <a:path w="1320252" h="1409978">
                <a:moveTo>
                  <a:pt x="0" y="0"/>
                </a:moveTo>
                <a:lnTo>
                  <a:pt x="1320252" y="0"/>
                </a:lnTo>
                <a:lnTo>
                  <a:pt x="1320252" y="1409977"/>
                </a:lnTo>
                <a:lnTo>
                  <a:pt x="0" y="14099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flipH="1">
            <a:off x="17072975" y="7677714"/>
            <a:ext cx="559764" cy="597806"/>
          </a:xfrm>
          <a:custGeom>
            <a:avLst/>
            <a:gdLst/>
            <a:ahLst/>
            <a:cxnLst/>
            <a:rect l="l" t="t" r="r" b="b"/>
            <a:pathLst>
              <a:path w="559764" h="597806">
                <a:moveTo>
                  <a:pt x="559764" y="0"/>
                </a:moveTo>
                <a:lnTo>
                  <a:pt x="0" y="0"/>
                </a:lnTo>
                <a:lnTo>
                  <a:pt x="0" y="597807"/>
                </a:lnTo>
                <a:lnTo>
                  <a:pt x="559764" y="597807"/>
                </a:lnTo>
                <a:lnTo>
                  <a:pt x="55976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5" name="Freeform 65"/>
          <p:cNvSpPr/>
          <p:nvPr/>
        </p:nvSpPr>
        <p:spPr>
          <a:xfrm>
            <a:off x="10845609" y="1162245"/>
            <a:ext cx="559764" cy="597806"/>
          </a:xfrm>
          <a:custGeom>
            <a:avLst/>
            <a:gdLst/>
            <a:ahLst/>
            <a:cxnLst/>
            <a:rect l="l" t="t" r="r" b="b"/>
            <a:pathLst>
              <a:path w="559764" h="597806">
                <a:moveTo>
                  <a:pt x="0" y="0"/>
                </a:moveTo>
                <a:lnTo>
                  <a:pt x="559764" y="0"/>
                </a:lnTo>
                <a:lnTo>
                  <a:pt x="559764" y="597807"/>
                </a:lnTo>
                <a:lnTo>
                  <a:pt x="0" y="597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7" name="TextBox 76">
            <a:extLst>
              <a:ext uri="{FF2B5EF4-FFF2-40B4-BE49-F238E27FC236}">
                <a16:creationId xmlns:a16="http://schemas.microsoft.com/office/drawing/2014/main" id="{5AC37731-4235-11C8-BD84-53C8B23F2A17}"/>
              </a:ext>
            </a:extLst>
          </p:cNvPr>
          <p:cNvSpPr txBox="1"/>
          <p:nvPr/>
        </p:nvSpPr>
        <p:spPr>
          <a:xfrm>
            <a:off x="4291781" y="5515012"/>
            <a:ext cx="9704438" cy="488467"/>
          </a:xfrm>
          <a:prstGeom prst="rect">
            <a:avLst/>
          </a:prstGeom>
          <a:noFill/>
        </p:spPr>
        <p:txBody>
          <a:bodyPr wrap="square">
            <a:spAutoFit/>
          </a:bodyPr>
          <a:lstStyle/>
          <a:p>
            <a:pPr algn="ctr">
              <a:lnSpc>
                <a:spcPts val="3499"/>
              </a:lnSpc>
              <a:spcBef>
                <a:spcPct val="0"/>
              </a:spcBef>
            </a:pPr>
            <a:r>
              <a:rPr lang="en-US" sz="1800" dirty="0">
                <a:solidFill>
                  <a:srgbClr val="FFF7EF"/>
                </a:solidFill>
                <a:latin typeface="ITC Franklin Gothic LT"/>
              </a:rPr>
              <a:t>Seek Feedback and Adapt</a:t>
            </a:r>
          </a:p>
        </p:txBody>
      </p:sp>
      <p:sp>
        <p:nvSpPr>
          <p:cNvPr id="78" name="TextBox 55">
            <a:extLst>
              <a:ext uri="{FF2B5EF4-FFF2-40B4-BE49-F238E27FC236}">
                <a16:creationId xmlns:a16="http://schemas.microsoft.com/office/drawing/2014/main" id="{C5B6B8A4-2BE7-F373-1E1B-D06BA5EDADC2}"/>
              </a:ext>
            </a:extLst>
          </p:cNvPr>
          <p:cNvSpPr txBox="1"/>
          <p:nvPr/>
        </p:nvSpPr>
        <p:spPr>
          <a:xfrm>
            <a:off x="3895726" y="7036361"/>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84" name="TextBox 43">
            <a:extLst>
              <a:ext uri="{FF2B5EF4-FFF2-40B4-BE49-F238E27FC236}">
                <a16:creationId xmlns:a16="http://schemas.microsoft.com/office/drawing/2014/main" id="{B48775E6-D817-A251-1BDD-0357DD9E5280}"/>
              </a:ext>
            </a:extLst>
          </p:cNvPr>
          <p:cNvSpPr txBox="1"/>
          <p:nvPr/>
        </p:nvSpPr>
        <p:spPr>
          <a:xfrm>
            <a:off x="4426032" y="2972670"/>
            <a:ext cx="2822718" cy="1432257"/>
          </a:xfrm>
          <a:prstGeom prst="rect">
            <a:avLst/>
          </a:prstGeom>
        </p:spPr>
        <p:txBody>
          <a:bodyPr lIns="50800" tIns="50800" rIns="50800" bIns="50800" rtlCol="0" anchor="ctr"/>
          <a:lstStyle/>
          <a:p>
            <a:pPr algn="ctr">
              <a:lnSpc>
                <a:spcPts val="2659"/>
              </a:lnSpc>
            </a:pPr>
            <a:endParaRPr/>
          </a:p>
        </p:txBody>
      </p:sp>
      <p:sp>
        <p:nvSpPr>
          <p:cNvPr id="85" name="TextBox 45">
            <a:extLst>
              <a:ext uri="{FF2B5EF4-FFF2-40B4-BE49-F238E27FC236}">
                <a16:creationId xmlns:a16="http://schemas.microsoft.com/office/drawing/2014/main" id="{F847F7E3-A675-B8DF-A877-8266873E7E9B}"/>
              </a:ext>
            </a:extLst>
          </p:cNvPr>
          <p:cNvSpPr txBox="1"/>
          <p:nvPr/>
        </p:nvSpPr>
        <p:spPr>
          <a:xfrm>
            <a:off x="4265325" y="2494617"/>
            <a:ext cx="2614802" cy="861774"/>
          </a:xfrm>
          <a:prstGeom prst="rect">
            <a:avLst/>
          </a:prstGeom>
        </p:spPr>
        <p:txBody>
          <a:bodyPr lIns="0" tIns="0" rIns="0" bIns="0" rtlCol="0" anchor="t">
            <a:spAutoFit/>
          </a:bodyPr>
          <a:lstStyle/>
          <a:p>
            <a:pPr algn="ctr"/>
            <a:r>
              <a:rPr lang="en-US" sz="2800" dirty="0">
                <a:solidFill>
                  <a:schemeClr val="bg1"/>
                </a:solidFill>
              </a:rPr>
              <a:t>Voluntary</a:t>
            </a:r>
            <a:endParaRPr lang="en-IN" sz="2800" dirty="0">
              <a:solidFill>
                <a:schemeClr val="bg1"/>
              </a:solidFill>
            </a:endParaRPr>
          </a:p>
          <a:p>
            <a:pPr algn="ctr"/>
            <a:endParaRPr lang="en-IN" sz="2800" dirty="0"/>
          </a:p>
        </p:txBody>
      </p:sp>
      <p:grpSp>
        <p:nvGrpSpPr>
          <p:cNvPr id="86" name="Group 29">
            <a:extLst>
              <a:ext uri="{FF2B5EF4-FFF2-40B4-BE49-F238E27FC236}">
                <a16:creationId xmlns:a16="http://schemas.microsoft.com/office/drawing/2014/main" id="{0B870EA5-B4A4-CCC9-F1CB-3A1C51498C67}"/>
              </a:ext>
            </a:extLst>
          </p:cNvPr>
          <p:cNvGrpSpPr/>
          <p:nvPr/>
        </p:nvGrpSpPr>
        <p:grpSpPr>
          <a:xfrm>
            <a:off x="928748" y="3886268"/>
            <a:ext cx="3497284" cy="3541367"/>
            <a:chOff x="-979412" y="-3032331"/>
            <a:chExt cx="5026669" cy="3438731"/>
          </a:xfrm>
        </p:grpSpPr>
        <p:sp>
          <p:nvSpPr>
            <p:cNvPr id="87" name="Freeform 30">
              <a:extLst>
                <a:ext uri="{FF2B5EF4-FFF2-40B4-BE49-F238E27FC236}">
                  <a16:creationId xmlns:a16="http://schemas.microsoft.com/office/drawing/2014/main" id="{B29B274C-135F-B593-E74A-3BC94088F214}"/>
                </a:ext>
              </a:extLst>
            </p:cNvPr>
            <p:cNvSpPr/>
            <p:nvPr/>
          </p:nvSpPr>
          <p:spPr>
            <a:xfrm>
              <a:off x="-979412" y="-3032331"/>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Accepting a new Job offer</a:t>
              </a:r>
              <a:endParaRPr lang="en-IN" dirty="0"/>
            </a:p>
          </p:txBody>
        </p:sp>
        <p:sp>
          <p:nvSpPr>
            <p:cNvPr id="88" name="TextBox 31">
              <a:extLst>
                <a:ext uri="{FF2B5EF4-FFF2-40B4-BE49-F238E27FC236}">
                  <a16:creationId xmlns:a16="http://schemas.microsoft.com/office/drawing/2014/main" id="{D4A4880D-AD2F-BFA5-77EF-44D0E835DFA7}"/>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5" name="Group 29">
            <a:extLst>
              <a:ext uri="{FF2B5EF4-FFF2-40B4-BE49-F238E27FC236}">
                <a16:creationId xmlns:a16="http://schemas.microsoft.com/office/drawing/2014/main" id="{EBEDA043-4DF8-F8DF-CD04-CD89C9C37684}"/>
              </a:ext>
            </a:extLst>
          </p:cNvPr>
          <p:cNvGrpSpPr/>
          <p:nvPr/>
        </p:nvGrpSpPr>
        <p:grpSpPr>
          <a:xfrm>
            <a:off x="4265325" y="4506486"/>
            <a:ext cx="4797234" cy="2185417"/>
            <a:chOff x="-3857512" y="-866267"/>
            <a:chExt cx="7904769" cy="1272667"/>
          </a:xfrm>
        </p:grpSpPr>
        <p:sp>
          <p:nvSpPr>
            <p:cNvPr id="96" name="Freeform 30">
              <a:extLst>
                <a:ext uri="{FF2B5EF4-FFF2-40B4-BE49-F238E27FC236}">
                  <a16:creationId xmlns:a16="http://schemas.microsoft.com/office/drawing/2014/main" id="{17B4264C-140A-038F-B2DF-262F3D6CA419}"/>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Termination Layoffs</a:t>
              </a:r>
              <a:endParaRPr lang="en-IN" dirty="0"/>
            </a:p>
          </p:txBody>
        </p:sp>
        <p:sp>
          <p:nvSpPr>
            <p:cNvPr id="97" name="TextBox 31">
              <a:extLst>
                <a:ext uri="{FF2B5EF4-FFF2-40B4-BE49-F238E27FC236}">
                  <a16:creationId xmlns:a16="http://schemas.microsoft.com/office/drawing/2014/main" id="{30E5BF9C-4955-51CA-7721-55F9D99E4BDC}"/>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8" name="Group 29">
            <a:extLst>
              <a:ext uri="{FF2B5EF4-FFF2-40B4-BE49-F238E27FC236}">
                <a16:creationId xmlns:a16="http://schemas.microsoft.com/office/drawing/2014/main" id="{40BDDD48-E50A-E1D8-62C3-9FA21D477D2C}"/>
              </a:ext>
            </a:extLst>
          </p:cNvPr>
          <p:cNvGrpSpPr/>
          <p:nvPr/>
        </p:nvGrpSpPr>
        <p:grpSpPr>
          <a:xfrm>
            <a:off x="4242478" y="3886268"/>
            <a:ext cx="2660496" cy="426703"/>
            <a:chOff x="0" y="0"/>
            <a:chExt cx="4047257" cy="406400"/>
          </a:xfrm>
        </p:grpSpPr>
        <p:sp>
          <p:nvSpPr>
            <p:cNvPr id="99" name="Freeform 30">
              <a:extLst>
                <a:ext uri="{FF2B5EF4-FFF2-40B4-BE49-F238E27FC236}">
                  <a16:creationId xmlns:a16="http://schemas.microsoft.com/office/drawing/2014/main" id="{EBF89A13-B172-920C-7CC8-5FBD6A063BB8}"/>
                </a:ext>
              </a:extLst>
            </p:cNvPr>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Position Elimination</a:t>
              </a:r>
              <a:endParaRPr lang="en-IN" dirty="0"/>
            </a:p>
          </p:txBody>
        </p:sp>
        <p:sp>
          <p:nvSpPr>
            <p:cNvPr id="100" name="TextBox 31">
              <a:extLst>
                <a:ext uri="{FF2B5EF4-FFF2-40B4-BE49-F238E27FC236}">
                  <a16:creationId xmlns:a16="http://schemas.microsoft.com/office/drawing/2014/main" id="{07816840-BBAA-B181-6675-2C7B85DBB3B3}"/>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1" name="Group 29">
            <a:extLst>
              <a:ext uri="{FF2B5EF4-FFF2-40B4-BE49-F238E27FC236}">
                <a16:creationId xmlns:a16="http://schemas.microsoft.com/office/drawing/2014/main" id="{60A3C65D-7197-0120-AC72-4412BC06113A}"/>
              </a:ext>
            </a:extLst>
          </p:cNvPr>
          <p:cNvGrpSpPr/>
          <p:nvPr/>
        </p:nvGrpSpPr>
        <p:grpSpPr>
          <a:xfrm>
            <a:off x="928748" y="4545688"/>
            <a:ext cx="3485614" cy="3503947"/>
            <a:chOff x="-912835" y="-3072048"/>
            <a:chExt cx="4960092" cy="3478448"/>
          </a:xfrm>
        </p:grpSpPr>
        <p:sp>
          <p:nvSpPr>
            <p:cNvPr id="102" name="Freeform 30">
              <a:extLst>
                <a:ext uri="{FF2B5EF4-FFF2-40B4-BE49-F238E27FC236}">
                  <a16:creationId xmlns:a16="http://schemas.microsoft.com/office/drawing/2014/main" id="{183707A2-3719-5018-9F55-81DFFB0D2700}"/>
                </a:ext>
              </a:extLst>
            </p:cNvPr>
            <p:cNvSpPr/>
            <p:nvPr/>
          </p:nvSpPr>
          <p:spPr>
            <a:xfrm>
              <a:off x="-912835" y="-3072048"/>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Making a career change</a:t>
              </a:r>
              <a:endParaRPr lang="en-IN" dirty="0"/>
            </a:p>
          </p:txBody>
        </p:sp>
        <p:sp>
          <p:nvSpPr>
            <p:cNvPr id="103" name="TextBox 31">
              <a:extLst>
                <a:ext uri="{FF2B5EF4-FFF2-40B4-BE49-F238E27FC236}">
                  <a16:creationId xmlns:a16="http://schemas.microsoft.com/office/drawing/2014/main" id="{5B0A0917-66EC-67A4-C73D-1FFD8B96C996}"/>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4" name="Group 29">
            <a:extLst>
              <a:ext uri="{FF2B5EF4-FFF2-40B4-BE49-F238E27FC236}">
                <a16:creationId xmlns:a16="http://schemas.microsoft.com/office/drawing/2014/main" id="{DE480C54-9F64-FE57-20C6-408595AFBE64}"/>
              </a:ext>
            </a:extLst>
          </p:cNvPr>
          <p:cNvGrpSpPr/>
          <p:nvPr/>
        </p:nvGrpSpPr>
        <p:grpSpPr>
          <a:xfrm>
            <a:off x="4302465" y="5130704"/>
            <a:ext cx="4797234" cy="2185417"/>
            <a:chOff x="-3857512" y="-866267"/>
            <a:chExt cx="7904769" cy="1272667"/>
          </a:xfrm>
        </p:grpSpPr>
        <p:sp>
          <p:nvSpPr>
            <p:cNvPr id="105" name="Freeform 30">
              <a:extLst>
                <a:ext uri="{FF2B5EF4-FFF2-40B4-BE49-F238E27FC236}">
                  <a16:creationId xmlns:a16="http://schemas.microsoft.com/office/drawing/2014/main" id="{5E5691D8-D233-2720-2CD4-8695597211DF}"/>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Layoffs</a:t>
              </a:r>
              <a:endParaRPr lang="en-IN" dirty="0"/>
            </a:p>
          </p:txBody>
        </p:sp>
        <p:sp>
          <p:nvSpPr>
            <p:cNvPr id="106" name="TextBox 31">
              <a:extLst>
                <a:ext uri="{FF2B5EF4-FFF2-40B4-BE49-F238E27FC236}">
                  <a16:creationId xmlns:a16="http://schemas.microsoft.com/office/drawing/2014/main" id="{99F99198-C0F0-AB26-9D27-C9A464984FD0}"/>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pic>
        <p:nvPicPr>
          <p:cNvPr id="107" name="Picture 106">
            <a:extLst>
              <a:ext uri="{FF2B5EF4-FFF2-40B4-BE49-F238E27FC236}">
                <a16:creationId xmlns:a16="http://schemas.microsoft.com/office/drawing/2014/main" id="{3F0103CF-324C-D9F7-EE41-512EB1BD9986}"/>
              </a:ext>
            </a:extLst>
          </p:cNvPr>
          <p:cNvPicPr>
            <a:picLocks noChangeAspect="1"/>
          </p:cNvPicPr>
          <p:nvPr/>
        </p:nvPicPr>
        <p:blipFill>
          <a:blip r:embed="rId12"/>
          <a:stretch>
            <a:fillRect/>
          </a:stretch>
        </p:blipFill>
        <p:spPr>
          <a:xfrm>
            <a:off x="888420" y="6152310"/>
            <a:ext cx="2896517" cy="1717628"/>
          </a:xfrm>
          <a:prstGeom prst="rect">
            <a:avLst/>
          </a:prstGeom>
          <a:ln>
            <a:noFill/>
          </a:ln>
          <a:effectLst>
            <a:softEdge rad="112500"/>
          </a:effectLst>
        </p:spPr>
      </p:pic>
      <p:pic>
        <p:nvPicPr>
          <p:cNvPr id="108" name="Picture 107">
            <a:extLst>
              <a:ext uri="{FF2B5EF4-FFF2-40B4-BE49-F238E27FC236}">
                <a16:creationId xmlns:a16="http://schemas.microsoft.com/office/drawing/2014/main" id="{BABC7A72-5C43-4DB1-6778-9E8832BD9802}"/>
              </a:ext>
            </a:extLst>
          </p:cNvPr>
          <p:cNvPicPr>
            <a:picLocks noChangeAspect="1"/>
          </p:cNvPicPr>
          <p:nvPr/>
        </p:nvPicPr>
        <p:blipFill>
          <a:blip r:embed="rId13"/>
          <a:stretch>
            <a:fillRect/>
          </a:stretch>
        </p:blipFill>
        <p:spPr>
          <a:xfrm>
            <a:off x="4212591" y="6133364"/>
            <a:ext cx="2912878" cy="1717627"/>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838729" y="2062005"/>
            <a:ext cx="5019419" cy="5019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70532" y="4788403"/>
            <a:ext cx="3388768" cy="33887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24675" y="2248316"/>
            <a:ext cx="2480481" cy="24804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07454" y="6571116"/>
            <a:ext cx="2480481" cy="2480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621779" y="1495133"/>
            <a:ext cx="5597343" cy="7382587"/>
          </a:xfrm>
          <a:custGeom>
            <a:avLst/>
            <a:gdLst/>
            <a:ahLst/>
            <a:cxnLst/>
            <a:rect l="l" t="t" r="r" b="b"/>
            <a:pathLst>
              <a:path w="5597343" h="7382587">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1545551" y="4242452"/>
            <a:ext cx="359449" cy="376655"/>
          </a:xfrm>
          <a:prstGeom prst="rect">
            <a:avLst/>
          </a:prstGeom>
        </p:spPr>
        <p:txBody>
          <a:bodyPr lIns="50800" tIns="50800" rIns="50800" bIns="50800" rtlCol="0" anchor="ctr"/>
          <a:lstStyle/>
          <a:p>
            <a:pPr algn="ctr">
              <a:lnSpc>
                <a:spcPts val="2659"/>
              </a:lnSpc>
            </a:pPr>
            <a:endParaRPr/>
          </a:p>
        </p:txBody>
      </p:sp>
      <p:grpSp>
        <p:nvGrpSpPr>
          <p:cNvPr id="18" name="Group 18"/>
          <p:cNvGrpSpPr/>
          <p:nvPr/>
        </p:nvGrpSpPr>
        <p:grpSpPr>
          <a:xfrm>
            <a:off x="1035662" y="2216428"/>
            <a:ext cx="441907" cy="44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5661" y="2797732"/>
            <a:ext cx="441907" cy="4475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9291" y="3374881"/>
            <a:ext cx="441907" cy="4419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29290" y="5659124"/>
            <a:ext cx="441907" cy="4419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57510" y="9397109"/>
            <a:ext cx="19403020" cy="1779782"/>
            <a:chOff x="0" y="0"/>
            <a:chExt cx="5110260" cy="468749"/>
          </a:xfrm>
        </p:grpSpPr>
        <p:sp>
          <p:nvSpPr>
            <p:cNvPr id="37" name="Freeform 37"/>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38" name="TextBox 38"/>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2068878" y="676275"/>
            <a:ext cx="8238576" cy="1015663"/>
          </a:xfrm>
          <a:prstGeom prst="rect">
            <a:avLst/>
          </a:prstGeom>
        </p:spPr>
        <p:txBody>
          <a:bodyPr lIns="0" tIns="0" rIns="0" bIns="0" rtlCol="0" anchor="t">
            <a:spAutoFit/>
          </a:bodyPr>
          <a:lstStyle/>
          <a:p>
            <a:pPr algn="l">
              <a:spcBef>
                <a:spcPct val="0"/>
              </a:spcBef>
            </a:pPr>
            <a:r>
              <a:rPr lang="en-US" sz="6600" dirty="0">
                <a:solidFill>
                  <a:srgbClr val="8F6234"/>
                </a:solidFill>
                <a:latin typeface="League Gothic"/>
              </a:rPr>
              <a:t>Effects of Attrition</a:t>
            </a:r>
          </a:p>
        </p:txBody>
      </p:sp>
      <p:sp>
        <p:nvSpPr>
          <p:cNvPr id="41" name="TextBox 41"/>
          <p:cNvSpPr txBox="1"/>
          <p:nvPr/>
        </p:nvSpPr>
        <p:spPr>
          <a:xfrm>
            <a:off x="1593038" y="2177513"/>
            <a:ext cx="10446561" cy="455317"/>
          </a:xfrm>
          <a:prstGeom prst="rect">
            <a:avLst/>
          </a:prstGeom>
        </p:spPr>
        <p:txBody>
          <a:bodyPr wrap="square" lIns="0" tIns="0" rIns="0" bIns="0" rtlCol="0" anchor="t">
            <a:spAutoFit/>
          </a:bodyPr>
          <a:lstStyle/>
          <a:p>
            <a:pPr algn="l">
              <a:lnSpc>
                <a:spcPts val="3806"/>
              </a:lnSpc>
              <a:spcBef>
                <a:spcPct val="0"/>
              </a:spcBef>
            </a:pPr>
            <a:r>
              <a:rPr lang="en-US" sz="2718" dirty="0">
                <a:solidFill>
                  <a:srgbClr val="1E302C"/>
                </a:solidFill>
                <a:latin typeface="ITC Franklin Gothic LT"/>
              </a:rPr>
              <a:t>Low productivity – Notice Period, Knowledge Transfer</a:t>
            </a:r>
          </a:p>
        </p:txBody>
      </p:sp>
      <p:sp>
        <p:nvSpPr>
          <p:cNvPr id="42" name="TextBox 42"/>
          <p:cNvSpPr txBox="1"/>
          <p:nvPr/>
        </p:nvSpPr>
        <p:spPr>
          <a:xfrm>
            <a:off x="1082366" y="1766901"/>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3" name="TextBox 43"/>
          <p:cNvSpPr txBox="1"/>
          <p:nvPr/>
        </p:nvSpPr>
        <p:spPr>
          <a:xfrm>
            <a:off x="1077091" y="2293881"/>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4" name="TextBox 44"/>
          <p:cNvSpPr txBox="1"/>
          <p:nvPr/>
        </p:nvSpPr>
        <p:spPr>
          <a:xfrm>
            <a:off x="2175391" y="631802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5" name="TextBox 45"/>
          <p:cNvSpPr txBox="1"/>
          <p:nvPr/>
        </p:nvSpPr>
        <p:spPr>
          <a:xfrm>
            <a:off x="1064706" y="2886146"/>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02</a:t>
            </a:r>
          </a:p>
        </p:txBody>
      </p:sp>
      <p:sp>
        <p:nvSpPr>
          <p:cNvPr id="46" name="TextBox 46"/>
          <p:cNvSpPr txBox="1"/>
          <p:nvPr/>
        </p:nvSpPr>
        <p:spPr>
          <a:xfrm>
            <a:off x="2524320" y="740688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05</a:t>
            </a:r>
          </a:p>
        </p:txBody>
      </p:sp>
      <p:sp>
        <p:nvSpPr>
          <p:cNvPr id="47" name="TextBox 47"/>
          <p:cNvSpPr txBox="1"/>
          <p:nvPr/>
        </p:nvSpPr>
        <p:spPr>
          <a:xfrm>
            <a:off x="1057493" y="3459155"/>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8" name="TextBox 48"/>
          <p:cNvSpPr txBox="1"/>
          <p:nvPr/>
        </p:nvSpPr>
        <p:spPr>
          <a:xfrm>
            <a:off x="1062001" y="5739649"/>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07</a:t>
            </a:r>
          </a:p>
        </p:txBody>
      </p:sp>
      <p:sp>
        <p:nvSpPr>
          <p:cNvPr id="49" name="TextBox 49"/>
          <p:cNvSpPr txBox="1"/>
          <p:nvPr/>
        </p:nvSpPr>
        <p:spPr>
          <a:xfrm>
            <a:off x="1596744" y="2760071"/>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Knowledge, expertise</a:t>
            </a:r>
          </a:p>
        </p:txBody>
      </p:sp>
      <p:sp>
        <p:nvSpPr>
          <p:cNvPr id="50" name="TextBox 50"/>
          <p:cNvSpPr txBox="1"/>
          <p:nvPr/>
        </p:nvSpPr>
        <p:spPr>
          <a:xfrm>
            <a:off x="1588539" y="3334664"/>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picked up business relationships.</a:t>
            </a:r>
          </a:p>
        </p:txBody>
      </p:sp>
      <p:sp>
        <p:nvSpPr>
          <p:cNvPr id="51" name="TextBox 51"/>
          <p:cNvSpPr txBox="1"/>
          <p:nvPr/>
        </p:nvSpPr>
        <p:spPr>
          <a:xfrm>
            <a:off x="1606928" y="3938696"/>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Negative impact on other team members.</a:t>
            </a:r>
          </a:p>
        </p:txBody>
      </p:sp>
      <p:sp>
        <p:nvSpPr>
          <p:cNvPr id="52" name="TextBox 52"/>
          <p:cNvSpPr txBox="1"/>
          <p:nvPr/>
        </p:nvSpPr>
        <p:spPr>
          <a:xfrm>
            <a:off x="1641661" y="4509032"/>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Benefits to competitors</a:t>
            </a:r>
          </a:p>
        </p:txBody>
      </p:sp>
      <p:sp>
        <p:nvSpPr>
          <p:cNvPr id="53" name="TextBox 53"/>
          <p:cNvSpPr txBox="1"/>
          <p:nvPr/>
        </p:nvSpPr>
        <p:spPr>
          <a:xfrm>
            <a:off x="1647487" y="5053238"/>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Excess work load</a:t>
            </a:r>
          </a:p>
        </p:txBody>
      </p:sp>
      <p:sp>
        <p:nvSpPr>
          <p:cNvPr id="54" name="TextBox 54"/>
          <p:cNvSpPr txBox="1"/>
          <p:nvPr/>
        </p:nvSpPr>
        <p:spPr>
          <a:xfrm>
            <a:off x="1628222" y="5688314"/>
            <a:ext cx="6887830" cy="528619"/>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Interview Preparation</a:t>
            </a:r>
          </a:p>
        </p:txBody>
      </p:sp>
      <p:sp>
        <p:nvSpPr>
          <p:cNvPr id="55" name="Freeform 55"/>
          <p:cNvSpPr/>
          <p:nvPr/>
        </p:nvSpPr>
        <p:spPr>
          <a:xfrm rot="2526190">
            <a:off x="15599687" y="1762629"/>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flipH="1">
            <a:off x="8655525" y="6648948"/>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Freeform 57"/>
          <p:cNvSpPr/>
          <p:nvPr/>
        </p:nvSpPr>
        <p:spPr>
          <a:xfrm>
            <a:off x="9705217" y="3293720"/>
            <a:ext cx="1833125" cy="1957706"/>
          </a:xfrm>
          <a:custGeom>
            <a:avLst/>
            <a:gdLst/>
            <a:ahLst/>
            <a:cxnLst/>
            <a:rect l="l" t="t" r="r" b="b"/>
            <a:pathLst>
              <a:path w="1833125" h="1957706">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4" name="Group 21">
            <a:extLst>
              <a:ext uri="{FF2B5EF4-FFF2-40B4-BE49-F238E27FC236}">
                <a16:creationId xmlns:a16="http://schemas.microsoft.com/office/drawing/2014/main" id="{860FED3C-2CDA-29E3-AB94-1DC42C572179}"/>
              </a:ext>
            </a:extLst>
          </p:cNvPr>
          <p:cNvGrpSpPr/>
          <p:nvPr/>
        </p:nvGrpSpPr>
        <p:grpSpPr>
          <a:xfrm>
            <a:off x="1023246" y="3960178"/>
            <a:ext cx="441907" cy="447568"/>
            <a:chOff x="0" y="0"/>
            <a:chExt cx="812800" cy="812800"/>
          </a:xfrm>
        </p:grpSpPr>
        <p:sp>
          <p:nvSpPr>
            <p:cNvPr id="65" name="Freeform 22">
              <a:extLst>
                <a:ext uri="{FF2B5EF4-FFF2-40B4-BE49-F238E27FC236}">
                  <a16:creationId xmlns:a16="http://schemas.microsoft.com/office/drawing/2014/main" id="{7D5AA13C-F2D2-C46F-D999-2A02C11F3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6" name="TextBox 23">
              <a:extLst>
                <a:ext uri="{FF2B5EF4-FFF2-40B4-BE49-F238E27FC236}">
                  <a16:creationId xmlns:a16="http://schemas.microsoft.com/office/drawing/2014/main" id="{ABD5ECFB-E3A9-9858-F7C6-8E850EBA037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7" name="Group 21">
            <a:extLst>
              <a:ext uri="{FF2B5EF4-FFF2-40B4-BE49-F238E27FC236}">
                <a16:creationId xmlns:a16="http://schemas.microsoft.com/office/drawing/2014/main" id="{927E87CF-2EB1-A6EF-D2F2-EFF3044C75BD}"/>
              </a:ext>
            </a:extLst>
          </p:cNvPr>
          <p:cNvGrpSpPr/>
          <p:nvPr/>
        </p:nvGrpSpPr>
        <p:grpSpPr>
          <a:xfrm>
            <a:off x="1051561" y="4523935"/>
            <a:ext cx="441907" cy="447568"/>
            <a:chOff x="0" y="0"/>
            <a:chExt cx="812800" cy="812800"/>
          </a:xfrm>
        </p:grpSpPr>
        <p:sp>
          <p:nvSpPr>
            <p:cNvPr id="68" name="Freeform 22">
              <a:extLst>
                <a:ext uri="{FF2B5EF4-FFF2-40B4-BE49-F238E27FC236}">
                  <a16:creationId xmlns:a16="http://schemas.microsoft.com/office/drawing/2014/main" id="{14BDC020-FD95-2307-678F-47388A0A6A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9" name="TextBox 23">
              <a:extLst>
                <a:ext uri="{FF2B5EF4-FFF2-40B4-BE49-F238E27FC236}">
                  <a16:creationId xmlns:a16="http://schemas.microsoft.com/office/drawing/2014/main" id="{F789AE16-6A9E-BA3B-1DF5-AFCA6CDD102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sp>
        <p:nvSpPr>
          <p:cNvPr id="72" name="TextBox 23">
            <a:extLst>
              <a:ext uri="{FF2B5EF4-FFF2-40B4-BE49-F238E27FC236}">
                <a16:creationId xmlns:a16="http://schemas.microsoft.com/office/drawing/2014/main" id="{C1C4628A-FD19-800D-E370-A9C29D7734FF}"/>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sp>
        <p:nvSpPr>
          <p:cNvPr id="73" name="TextBox 72">
            <a:extLst>
              <a:ext uri="{FF2B5EF4-FFF2-40B4-BE49-F238E27FC236}">
                <a16:creationId xmlns:a16="http://schemas.microsoft.com/office/drawing/2014/main" id="{46EE6899-8FEB-5C41-6922-6F3145ECFD67}"/>
              </a:ext>
            </a:extLst>
          </p:cNvPr>
          <p:cNvSpPr txBox="1"/>
          <p:nvPr/>
        </p:nvSpPr>
        <p:spPr>
          <a:xfrm>
            <a:off x="1051561" y="4034630"/>
            <a:ext cx="421910" cy="606320"/>
          </a:xfrm>
          <a:prstGeom prst="rect">
            <a:avLst/>
          </a:prstGeom>
          <a:noFill/>
        </p:spPr>
        <p:txBody>
          <a:bodyPr wrap="none" rtlCol="0">
            <a:spAutoFit/>
          </a:bodyPr>
          <a:lstStyle/>
          <a:p>
            <a:r>
              <a:rPr lang="en-US" sz="1540" dirty="0">
                <a:solidFill>
                  <a:schemeClr val="bg1"/>
                </a:solidFill>
                <a:latin typeface="ITC Franklin Gothic LT" panose="020B0604020202020204" charset="0"/>
              </a:rPr>
              <a:t>04</a:t>
            </a:r>
          </a:p>
          <a:p>
            <a:endParaRPr lang="en-IN" dirty="0">
              <a:solidFill>
                <a:schemeClr val="bg1"/>
              </a:solidFill>
            </a:endParaRPr>
          </a:p>
        </p:txBody>
      </p:sp>
      <p:sp>
        <p:nvSpPr>
          <p:cNvPr id="74" name="TextBox 73">
            <a:extLst>
              <a:ext uri="{FF2B5EF4-FFF2-40B4-BE49-F238E27FC236}">
                <a16:creationId xmlns:a16="http://schemas.microsoft.com/office/drawing/2014/main" id="{482006E2-ECEA-17F8-52D7-2C8826C4C54B}"/>
              </a:ext>
            </a:extLst>
          </p:cNvPr>
          <p:cNvSpPr txBox="1"/>
          <p:nvPr/>
        </p:nvSpPr>
        <p:spPr>
          <a:xfrm>
            <a:off x="1051561" y="459184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05</a:t>
            </a:r>
            <a:endParaRPr lang="en-IN" sz="1540" dirty="0">
              <a:solidFill>
                <a:schemeClr val="bg1"/>
              </a:solidFill>
              <a:latin typeface="ITC Franklin Gothic LT" panose="020B0604020202020204" charset="0"/>
            </a:endParaRPr>
          </a:p>
        </p:txBody>
      </p:sp>
      <p:sp>
        <p:nvSpPr>
          <p:cNvPr id="77" name="TextBox 23">
            <a:extLst>
              <a:ext uri="{FF2B5EF4-FFF2-40B4-BE49-F238E27FC236}">
                <a16:creationId xmlns:a16="http://schemas.microsoft.com/office/drawing/2014/main" id="{407CAB30-7BED-0E33-10DB-B8F64FB75E45}"/>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grpSp>
        <p:nvGrpSpPr>
          <p:cNvPr id="78" name="Group 33">
            <a:extLst>
              <a:ext uri="{FF2B5EF4-FFF2-40B4-BE49-F238E27FC236}">
                <a16:creationId xmlns:a16="http://schemas.microsoft.com/office/drawing/2014/main" id="{61B2768A-C6EE-DF97-CA70-07C330921458}"/>
              </a:ext>
            </a:extLst>
          </p:cNvPr>
          <p:cNvGrpSpPr/>
          <p:nvPr/>
        </p:nvGrpSpPr>
        <p:grpSpPr>
          <a:xfrm>
            <a:off x="1042836" y="5062559"/>
            <a:ext cx="441907" cy="441907"/>
            <a:chOff x="0" y="0"/>
            <a:chExt cx="812800" cy="812800"/>
          </a:xfrm>
        </p:grpSpPr>
        <p:sp>
          <p:nvSpPr>
            <p:cNvPr id="79" name="Freeform 34">
              <a:extLst>
                <a:ext uri="{FF2B5EF4-FFF2-40B4-BE49-F238E27FC236}">
                  <a16:creationId xmlns:a16="http://schemas.microsoft.com/office/drawing/2014/main" id="{ABE00627-D58C-3975-8C01-0E1145A29E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80" name="TextBox 35">
              <a:extLst>
                <a:ext uri="{FF2B5EF4-FFF2-40B4-BE49-F238E27FC236}">
                  <a16:creationId xmlns:a16="http://schemas.microsoft.com/office/drawing/2014/main" id="{C1A8018E-4358-D3BA-47C6-23171F5C221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1" name="TextBox 80">
            <a:extLst>
              <a:ext uri="{FF2B5EF4-FFF2-40B4-BE49-F238E27FC236}">
                <a16:creationId xmlns:a16="http://schemas.microsoft.com/office/drawing/2014/main" id="{4E8D227F-22F7-6FB7-EED7-AB3BA430FB3B}"/>
              </a:ext>
            </a:extLst>
          </p:cNvPr>
          <p:cNvSpPr txBox="1"/>
          <p:nvPr/>
        </p:nvSpPr>
        <p:spPr>
          <a:xfrm>
            <a:off x="1046948" y="512015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06</a:t>
            </a:r>
            <a:endParaRPr lang="en-IN" sz="1540" dirty="0">
              <a:solidFill>
                <a:schemeClr val="bg1"/>
              </a:solidFill>
              <a:latin typeface="ITC Franklin Gothic L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4" name="Group 14"/>
          <p:cNvGrpSpPr/>
          <p:nvPr/>
        </p:nvGrpSpPr>
        <p:grpSpPr>
          <a:xfrm>
            <a:off x="9479277" y="2190187"/>
            <a:ext cx="3682523" cy="36825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193383" y="4584404"/>
            <a:ext cx="3424240" cy="32365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63200" y="5041224"/>
            <a:ext cx="2094831" cy="20948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827892" y="2190186"/>
            <a:ext cx="3257033" cy="273489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5409036" y="3281880"/>
            <a:ext cx="6622643" cy="5526897"/>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969625" y="130066"/>
            <a:ext cx="16230600" cy="1538883"/>
          </a:xfrm>
          <a:prstGeom prst="rect">
            <a:avLst/>
          </a:prstGeom>
        </p:spPr>
        <p:txBody>
          <a:bodyPr lIns="0" tIns="0" rIns="0" bIns="0" rtlCol="0" anchor="t">
            <a:spAutoFit/>
          </a:bodyPr>
          <a:lstStyle/>
          <a:p>
            <a:pPr algn="ctr">
              <a:spcBef>
                <a:spcPct val="0"/>
              </a:spcBef>
            </a:pPr>
            <a:r>
              <a:rPr lang="en-US" sz="10000" dirty="0">
                <a:solidFill>
                  <a:srgbClr val="8F6234"/>
                </a:solidFill>
                <a:latin typeface="League Gothic"/>
              </a:rPr>
              <a:t>Insights</a:t>
            </a:r>
          </a:p>
        </p:txBody>
      </p:sp>
      <p:sp>
        <p:nvSpPr>
          <p:cNvPr id="58" name="Freeform 58"/>
          <p:cNvSpPr/>
          <p:nvPr/>
        </p:nvSpPr>
        <p:spPr>
          <a:xfrm rot="3123065">
            <a:off x="11830056" y="2084220"/>
            <a:ext cx="2318254" cy="1054596"/>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9" name="Freeform 59"/>
          <p:cNvSpPr/>
          <p:nvPr/>
        </p:nvSpPr>
        <p:spPr>
          <a:xfrm flipH="1">
            <a:off x="4178695" y="3834138"/>
            <a:ext cx="1134412" cy="1211508"/>
          </a:xfrm>
          <a:custGeom>
            <a:avLst/>
            <a:gdLst/>
            <a:ahLst/>
            <a:cxnLst/>
            <a:rect l="l" t="t" r="r" b="b"/>
            <a:pathLst>
              <a:path w="1134412" h="1211508">
                <a:moveTo>
                  <a:pt x="1134412" y="0"/>
                </a:moveTo>
                <a:lnTo>
                  <a:pt x="0" y="0"/>
                </a:lnTo>
                <a:lnTo>
                  <a:pt x="0" y="1211508"/>
                </a:lnTo>
                <a:lnTo>
                  <a:pt x="1134412" y="1211508"/>
                </a:lnTo>
                <a:lnTo>
                  <a:pt x="113441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47066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all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3082561" y="1790700"/>
            <a:ext cx="4952976" cy="7391400"/>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621370" y="2408634"/>
            <a:ext cx="3799159" cy="615553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Department wise attrition R&amp;D &gt; Sales &gt;HR.</a:t>
            </a:r>
          </a:p>
          <a:p>
            <a:pPr algn="l"/>
            <a:endParaRPr lang="en-US" sz="2000" b="1" dirty="0"/>
          </a:p>
          <a:p>
            <a:pPr marL="285750" indent="-285750" algn="l">
              <a:buFont typeface="Arial" panose="020B0604020202020204" pitchFamily="34" charset="0"/>
              <a:buChar char="•"/>
            </a:pPr>
            <a:r>
              <a:rPr lang="en-US" sz="2000" b="1" dirty="0"/>
              <a:t>Education wise, Life Science is the biggest chunk.</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attrition are in age group 25-34.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number of employees lie in age group 27 – 44.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of male &gt; Attrition of female </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Out 1470 employees 569(~39%) employees are not satisfied by there job which is worrisome </a:t>
            </a:r>
            <a:r>
              <a:rPr lang="en-IN" sz="2000" b="1" dirty="0"/>
              <a:t>(taking job satisfaction 1 and 2 into consideration).</a:t>
            </a: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6" name="Picture 65">
            <a:extLst>
              <a:ext uri="{FF2B5EF4-FFF2-40B4-BE49-F238E27FC236}">
                <a16:creationId xmlns:a16="http://schemas.microsoft.com/office/drawing/2014/main" id="{24E09047-ACD6-B1D0-D7A3-AA5339F19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66" y="1181100"/>
            <a:ext cx="12649200" cy="87975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44018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R&amp;D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R&amp;D department, Life Science is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 (majority are male employees)</a:t>
            </a:r>
            <a:r>
              <a:rPr lang="en-IN" sz="2000" b="1" dirty="0"/>
              <a:t>.</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159 (~36%)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nearly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attrition(35) are more than female attrition(24).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83BF15EA-E91F-CB3F-D837-754796942D48}"/>
              </a:ext>
            </a:extLst>
          </p:cNvPr>
          <p:cNvPicPr>
            <a:picLocks noChangeAspect="1"/>
          </p:cNvPicPr>
          <p:nvPr/>
        </p:nvPicPr>
        <p:blipFill>
          <a:blip r:embed="rId6"/>
          <a:stretch>
            <a:fillRect/>
          </a:stretch>
        </p:blipFill>
        <p:spPr>
          <a:xfrm>
            <a:off x="252463" y="1409700"/>
            <a:ext cx="12215090" cy="8435983"/>
          </a:xfrm>
          <a:prstGeom prst="rect">
            <a:avLst/>
          </a:prstGeom>
        </p:spPr>
      </p:pic>
    </p:spTree>
    <p:extLst>
      <p:ext uri="{BB962C8B-B14F-4D97-AF65-F5344CB8AC3E}">
        <p14:creationId xmlns:p14="http://schemas.microsoft.com/office/powerpoint/2010/main" val="399675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28778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Sales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Sales department, Marketing and Life Science are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123(~40%)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attrition(36) are more than female attrition(28).</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A904C18B-92A1-A922-066B-BD03CACE9BE9}"/>
              </a:ext>
            </a:extLst>
          </p:cNvPr>
          <p:cNvPicPr>
            <a:picLocks noChangeAspect="1"/>
          </p:cNvPicPr>
          <p:nvPr/>
        </p:nvPicPr>
        <p:blipFill>
          <a:blip r:embed="rId6"/>
          <a:stretch>
            <a:fillRect/>
          </a:stretch>
        </p:blipFill>
        <p:spPr>
          <a:xfrm>
            <a:off x="304800" y="1333500"/>
            <a:ext cx="12268202" cy="8512183"/>
          </a:xfrm>
          <a:prstGeom prst="rect">
            <a:avLst/>
          </a:prstGeom>
        </p:spPr>
      </p:pic>
    </p:spTree>
    <p:extLst>
      <p:ext uri="{BB962C8B-B14F-4D97-AF65-F5344CB8AC3E}">
        <p14:creationId xmlns:p14="http://schemas.microsoft.com/office/powerpoint/2010/main" val="223711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33350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other parameters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360222" y="1538287"/>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937130" y="2246232"/>
            <a:ext cx="3799159" cy="7386638"/>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We have observed that single marital status employees tend to leave the company mostly within 0 to 1 year of joining. The majority of attrition occurs at Job Level 1, with the least at Job Level 5. This trend correlates with job dissatisfaction, particularly among employees rating their job satisfaction as 1 or 2.</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Regarding Business Travel, employees who rarely travel are more likely to quit, possibly due to receiving better job offers closer to home.</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rates are higher for job roles such as Laboratory, Sales Executive, and Research Specialist among single marital status employees.</a:t>
            </a: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67F8FE11-5380-6AE7-0E74-EE979241D504}"/>
              </a:ext>
            </a:extLst>
          </p:cNvPr>
          <p:cNvPicPr>
            <a:picLocks noChangeAspect="1"/>
          </p:cNvPicPr>
          <p:nvPr/>
        </p:nvPicPr>
        <p:blipFill>
          <a:blip r:embed="rId6"/>
          <a:stretch>
            <a:fillRect/>
          </a:stretch>
        </p:blipFill>
        <p:spPr>
          <a:xfrm>
            <a:off x="5458635" y="1538287"/>
            <a:ext cx="12467197" cy="8421291"/>
          </a:xfrm>
          <a:prstGeom prst="rect">
            <a:avLst/>
          </a:prstGeom>
        </p:spPr>
      </p:pic>
    </p:spTree>
    <p:extLst>
      <p:ext uri="{BB962C8B-B14F-4D97-AF65-F5344CB8AC3E}">
        <p14:creationId xmlns:p14="http://schemas.microsoft.com/office/powerpoint/2010/main" val="748834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754</Words>
  <Application>Microsoft Office PowerPoint</Application>
  <PresentationFormat>Custom</PresentationFormat>
  <Paragraphs>109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Amsterdam Four</vt:lpstr>
      <vt:lpstr>Calibri</vt:lpstr>
      <vt:lpstr>Arial</vt:lpstr>
      <vt:lpstr>ITC Franklin Gothic LT Semi-Bold</vt:lpstr>
      <vt:lpstr>ITC Franklin Gothic LT</vt:lpstr>
      <vt:lpstr>Wingdings</vt:lpstr>
      <vt:lpstr>League Gothic</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and Brown Minimalist Illustrated Job Search Strategy Presentation</dc:title>
  <dc:creator>KATHIJA BEE</dc:creator>
  <cp:lastModifiedBy>Amrin Unisa</cp:lastModifiedBy>
  <cp:revision>5</cp:revision>
  <dcterms:created xsi:type="dcterms:W3CDTF">2006-08-16T00:00:00Z</dcterms:created>
  <dcterms:modified xsi:type="dcterms:W3CDTF">2024-05-29T09:21:11Z</dcterms:modified>
  <dc:identifier>DAGGl7R8NB8</dc:identifier>
</cp:coreProperties>
</file>